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65" r:id="rId7"/>
    <p:sldId id="257" r:id="rId8"/>
    <p:sldId id="268" r:id="rId9"/>
    <p:sldId id="258" r:id="rId10"/>
    <p:sldId id="259" r:id="rId11"/>
    <p:sldId id="269" r:id="rId12"/>
    <p:sldId id="260" r:id="rId13"/>
    <p:sldId id="261" r:id="rId14"/>
    <p:sldId id="262" r:id="rId15"/>
    <p:sldId id="263" r:id="rId16"/>
    <p:sldId id="266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r-Latn-CS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r-Latn-CS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9D5328-B66F-46BC-8D61-4D52F52C1C7F}" type="datetimeFigureOut">
              <a:rPr lang="sr-Latn-CS" smtClean="0"/>
              <a:pPr/>
              <a:t>2.4.2020.</a:t>
            </a:fld>
            <a:endParaRPr lang="sr-Latn-C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CS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8EE1DB-3299-4A58-996D-845D46426EF1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CS" dirty="0">
                <a:latin typeface="Calibri" pitchFamily="34" charset="0"/>
              </a:rPr>
              <a:t>Referentna zbirka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r-Latn-CS" dirty="0">
                <a:latin typeface="Calibri" pitchFamily="34" charset="0"/>
              </a:rPr>
              <a:t>Što je to referentna (priručna) zbirka i kako se njome služimo</a:t>
            </a:r>
            <a:r>
              <a:rPr lang="sr-Cyrl-BA" dirty="0">
                <a:latin typeface="Calibri" pitchFamily="34" charset="0"/>
              </a:rPr>
              <a:t>?</a:t>
            </a:r>
            <a:endParaRPr lang="sr-Latn-CS" dirty="0">
              <a:latin typeface="Calibri" pitchFamily="34" charset="0"/>
            </a:endParaRPr>
          </a:p>
          <a:p>
            <a:endParaRPr lang="sr-Latn-CS" dirty="0"/>
          </a:p>
        </p:txBody>
      </p:sp>
      <p:pic>
        <p:nvPicPr>
          <p:cNvPr id="4" name="Picture 5" descr="http://www.arthursclipart.org/fromthepast/past/first%20encycloped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60350"/>
            <a:ext cx="65516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alibri" pitchFamily="34" charset="0"/>
              </a:rPr>
              <a:t>Kako u enciklopediji pronaći potrebnu informaciju?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70784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hr-HR" sz="3000" dirty="0">
                <a:latin typeface="Calibri" pitchFamily="34" charset="0"/>
              </a:rPr>
              <a:t>Najčešće pomoću kazala </a:t>
            </a:r>
            <a:endParaRPr lang="en-US" sz="3000" dirty="0">
              <a:latin typeface="Calibri" pitchFamily="34" charset="0"/>
            </a:endParaRPr>
          </a:p>
          <a:p>
            <a:pPr lvl="1">
              <a:lnSpc>
                <a:spcPct val="80000"/>
              </a:lnSpc>
            </a:pPr>
            <a:r>
              <a:rPr lang="hr-HR" sz="2700" dirty="0">
                <a:latin typeface="Calibri" pitchFamily="34" charset="0"/>
              </a:rPr>
              <a:t>pojmovi poredani abecednim redom</a:t>
            </a:r>
            <a:endParaRPr lang="sr-Cyrl-BA" sz="27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3000" dirty="0">
                <a:latin typeface="Calibri" pitchFamily="34" charset="0"/>
              </a:rPr>
              <a:t>Rjeđe pomoću sadržaja</a:t>
            </a:r>
          </a:p>
          <a:p>
            <a:pPr>
              <a:lnSpc>
                <a:spcPct val="80000"/>
              </a:lnSpc>
            </a:pPr>
            <a:endParaRPr lang="hr-HR" sz="30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3000" dirty="0">
                <a:latin typeface="Calibri" pitchFamily="34" charset="0"/>
              </a:rPr>
              <a:t>BRZI ZADATAK</a:t>
            </a:r>
            <a:r>
              <a:rPr lang="sr-Cyrl-BA" sz="3000" dirty="0">
                <a:latin typeface="Calibri" pitchFamily="34" charset="0"/>
              </a:rPr>
              <a:t>: </a:t>
            </a:r>
            <a:r>
              <a:rPr lang="hr-HR" sz="3000" dirty="0">
                <a:latin typeface="Calibri" pitchFamily="34" charset="0"/>
              </a:rPr>
              <a:t>Navedite naziv jedne enciklopedije</a:t>
            </a:r>
            <a:r>
              <a:rPr lang="sr-Cyrl-BA" sz="3000" dirty="0">
                <a:latin typeface="Calibri" pitchFamily="34" charset="0"/>
              </a:rPr>
              <a:t>!</a:t>
            </a:r>
            <a:r>
              <a:rPr lang="hr-HR" sz="3000" dirty="0">
                <a:latin typeface="Calibri" pitchFamily="34" charset="0"/>
              </a:rPr>
              <a:t> (odgovorite u bilježnicu hrvatskoga jezika)</a:t>
            </a:r>
          </a:p>
          <a:p>
            <a:endParaRPr lang="sr-Latn-CS" dirty="0"/>
          </a:p>
        </p:txBody>
      </p:sp>
      <p:pic>
        <p:nvPicPr>
          <p:cNvPr id="4" name="Picture 7" descr="http://img.docstoccdn.com/thumb/orig/891615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47"/>
            <a:ext cx="4464496" cy="6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</a:rPr>
              <a:t>Čemu služe rječnici? Kako se njima služimo?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Da pronađemo riječ kojoj ne znamo značenje</a:t>
            </a:r>
          </a:p>
          <a:p>
            <a:r>
              <a:rPr lang="hr-HR" dirty="0">
                <a:latin typeface="Calibri" pitchFamily="34" charset="0"/>
              </a:rPr>
              <a:t>Sadrže riječi jednog ili više jezika</a:t>
            </a:r>
            <a:r>
              <a:rPr lang="en-US" dirty="0">
                <a:latin typeface="Calibri" pitchFamily="34" charset="0"/>
              </a:rPr>
              <a:t> (</a:t>
            </a:r>
            <a:r>
              <a:rPr lang="hr-HR" dirty="0">
                <a:latin typeface="Calibri" pitchFamily="34" charset="0"/>
              </a:rPr>
              <a:t>jednojezični, dvojezični, višejezični rječnici</a:t>
            </a:r>
            <a:r>
              <a:rPr lang="en-US" dirty="0">
                <a:latin typeface="Calibri" pitchFamily="34" charset="0"/>
              </a:rPr>
              <a:t>)</a:t>
            </a:r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Nepoznatu riječ tražimo abecednim redom</a:t>
            </a:r>
          </a:p>
          <a:p>
            <a:endParaRPr lang="hr-HR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BRZI ZADATAK: Navedite naziv jednog rječnika!</a:t>
            </a:r>
            <a:endParaRPr lang="sr-Latn-CS" dirty="0">
              <a:latin typeface="Calibri" pitchFamily="34" charset="0"/>
            </a:endParaRPr>
          </a:p>
          <a:p>
            <a:r>
              <a:rPr lang="sr-Latn-CS" dirty="0"/>
              <a:t>(odgovorite u bilježnicu hrvatskog jezika)</a:t>
            </a:r>
          </a:p>
        </p:txBody>
      </p:sp>
      <p:pic>
        <p:nvPicPr>
          <p:cNvPr id="4" name="Picture 2" descr="http://static.guim.co.uk/sys-images/Books/Pix/pictures/2008/09/30/dictionariesSLee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62780"/>
            <a:ext cx="6625282" cy="237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Što su to leksikoni i atlasi 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6275040" cy="2520280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U referentnu zbirku spadaju i leksikoni i atlasi. </a:t>
            </a:r>
          </a:p>
          <a:p>
            <a:r>
              <a:rPr lang="hr-HR" dirty="0">
                <a:latin typeface="Calibri" pitchFamily="34" charset="0"/>
              </a:rPr>
              <a:t>O njima čemu učiti kada se opet vidimo u školi</a:t>
            </a:r>
          </a:p>
          <a:p>
            <a:r>
              <a:rPr lang="hr-HR" dirty="0">
                <a:latin typeface="Calibri" pitchFamily="34" charset="0"/>
              </a:rPr>
              <a:t>Za sada je dovoljno da znamo čemu služe enciklopedije i rječnici, te da znamo nabrojati dijelove referentne zbirke</a:t>
            </a:r>
          </a:p>
          <a:p>
            <a:pPr marL="0" indent="0">
              <a:buNone/>
            </a:pPr>
            <a:endParaRPr lang="sr-Latn-CS" dirty="0"/>
          </a:p>
        </p:txBody>
      </p:sp>
      <p:pic>
        <p:nvPicPr>
          <p:cNvPr id="4" name="Picture 2" descr="http://svijetknjiga.com/jpeg/sport/sportski_leksi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2376487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vijetknjiga.com/jpeg/leksikoni/leksikon_Hrvats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573463"/>
            <a:ext cx="23050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kka.hr/slike/SLIKE-NASAIZDANJA/leksik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88913"/>
            <a:ext cx="20732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verbum.hr/images/artikli/velike/3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3500438"/>
            <a:ext cx="21526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46ECCD-F217-49B3-92D0-C6023E80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Mali zadatak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24DAAE-B38D-4FE9-9B02-24B86210C8E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Kad budete imali vremena, pogledajte koje dijelove referentne zbirke imate kod kuće. U svoje bilježnice upišite njihove naslove i područje u koje spadaju, npr. rječnik, enciklopedija… </a:t>
            </a:r>
          </a:p>
          <a:p>
            <a:r>
              <a:rPr lang="hr-HR" dirty="0"/>
              <a:t>Nadam se da se uskoro vidimo u školi kada ćemo pregledati našu referentnu zbirku i saznati puno zanimljivosti. </a:t>
            </a:r>
          </a:p>
          <a:p>
            <a:r>
              <a:rPr lang="hr-HR" dirty="0"/>
              <a:t>Do tada, ostanite zdravi, sretni i vrijedni. </a:t>
            </a:r>
          </a:p>
          <a:p>
            <a:endParaRPr lang="hr-HR" dirty="0"/>
          </a:p>
          <a:p>
            <a:r>
              <a:rPr lang="hr-HR" dirty="0"/>
              <a:t>Pozdrav, vaša knjižničarka </a:t>
            </a:r>
          </a:p>
        </p:txBody>
      </p:sp>
    </p:spTree>
    <p:extLst>
      <p:ext uri="{BB962C8B-B14F-4D97-AF65-F5344CB8AC3E}">
        <p14:creationId xmlns:p14="http://schemas.microsoft.com/office/powerpoint/2010/main" val="17107072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CDD088-7451-4CDD-9A6E-2E0D26C1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Dragi učenici </a:t>
            </a:r>
            <a:r>
              <a:rPr lang="hr-HR" dirty="0" err="1"/>
              <a:t>četvrtograzreda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79D828-38B7-4B42-B721-C22DCB9148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Budući da se ne možemo vidjeti „uživo” evo jedne male prezentacije o REFERENTNOJ ZBIRCI u školskoj knjižnici.</a:t>
            </a:r>
          </a:p>
          <a:p>
            <a:r>
              <a:rPr lang="hr-HR" dirty="0"/>
              <a:t>Prisjetite se da smo puno puta spomenuli da naš rječnik stalno „hranimo novim” riječima.</a:t>
            </a:r>
          </a:p>
          <a:p>
            <a:r>
              <a:rPr lang="hr-HR" dirty="0"/>
              <a:t>Današnja nova riječ je REFERENTNA ZBIRKA.</a:t>
            </a:r>
          </a:p>
          <a:p>
            <a:r>
              <a:rPr lang="hr-HR" dirty="0"/>
              <a:t>Da zajedno pogledamo što je to. Pripremite svoje bilježnice iz hrvatskoga jezika i stavite naslov REFERENTNA ZBIRKA.  </a:t>
            </a:r>
          </a:p>
        </p:txBody>
      </p:sp>
    </p:spTree>
    <p:extLst>
      <p:ext uri="{BB962C8B-B14F-4D97-AF65-F5344CB8AC3E}">
        <p14:creationId xmlns:p14="http://schemas.microsoft.com/office/powerpoint/2010/main" val="536315172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A sada…</a:t>
            </a:r>
            <a:r>
              <a:rPr lang="sr-Cyrl-BA" dirty="0">
                <a:latin typeface="Calibri" pitchFamily="34" charset="0"/>
              </a:rPr>
              <a:t> 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3456384" cy="24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/>
              <a:t>   </a:t>
            </a:r>
            <a:r>
              <a:rPr lang="hr-HR" sz="4400" dirty="0">
                <a:latin typeface="Calibri" pitchFamily="34" charset="0"/>
              </a:rPr>
              <a:t>UPOZNAJMO REFERENTNU ZBIRKU!!!</a:t>
            </a:r>
            <a:endParaRPr lang="sr-Latn-CS" sz="4400" dirty="0">
              <a:latin typeface="Calibri" pitchFamily="34" charset="0"/>
            </a:endParaRPr>
          </a:p>
        </p:txBody>
      </p:sp>
      <p:pic>
        <p:nvPicPr>
          <p:cNvPr id="4" name="Picture 5" descr="http://twi.scdsb.on.ca/Images/Walkin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4608513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4.bp.blogspot.com/_C5E_5gSK3YI/TAJSK1AQ0SI/AAAAAAAAABs/QmxVWUJrP6I/s1600/row-of-kids-%26-book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5975"/>
            <a:ext cx="9144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sr-Latn-CS" dirty="0">
                <a:latin typeface="Calibri" pitchFamily="34" charset="0"/>
              </a:rPr>
              <a:t>U referentnu zbirku svrstavamo</a:t>
            </a:r>
            <a:r>
              <a:rPr lang="sr-Cyrl-BA" dirty="0">
                <a:latin typeface="Calibri" pitchFamily="34" charset="0"/>
              </a:rPr>
              <a:t>: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5194920" cy="5349208"/>
          </a:xfrm>
        </p:spPr>
        <p:txBody>
          <a:bodyPr/>
          <a:lstStyle/>
          <a:p>
            <a:r>
              <a:rPr lang="sr-Latn-CS" sz="3200" dirty="0">
                <a:latin typeface="Calibri" pitchFamily="34" charset="0"/>
              </a:rPr>
              <a:t>Enciklopedije</a:t>
            </a:r>
            <a:endParaRPr lang="sr-Cyrl-BA" sz="3200" dirty="0">
              <a:latin typeface="Calibri" pitchFamily="34" charset="0"/>
            </a:endParaRPr>
          </a:p>
          <a:p>
            <a:r>
              <a:rPr lang="hr-HR" sz="3200" dirty="0">
                <a:latin typeface="Calibri" pitchFamily="34" charset="0"/>
              </a:rPr>
              <a:t>Rječnike</a:t>
            </a:r>
            <a:r>
              <a:rPr lang="sr-Latn-CS" sz="3200" dirty="0">
                <a:latin typeface="Calibri" pitchFamily="34" charset="0"/>
              </a:rPr>
              <a:t> </a:t>
            </a:r>
            <a:endParaRPr lang="sr-Cyrl-BA" sz="3200" dirty="0">
              <a:latin typeface="Calibri" pitchFamily="34" charset="0"/>
            </a:endParaRPr>
          </a:p>
          <a:p>
            <a:r>
              <a:rPr lang="hr-HR" sz="3200" dirty="0">
                <a:latin typeface="Calibri" pitchFamily="34" charset="0"/>
              </a:rPr>
              <a:t>Leksikone</a:t>
            </a:r>
            <a:endParaRPr lang="sr-Cyrl-BA" sz="3200" dirty="0">
              <a:latin typeface="Calibri" pitchFamily="34" charset="0"/>
            </a:endParaRPr>
          </a:p>
          <a:p>
            <a:r>
              <a:rPr lang="hr-HR" sz="3200" dirty="0">
                <a:latin typeface="Calibri" pitchFamily="34" charset="0"/>
              </a:rPr>
              <a:t>Atlase </a:t>
            </a:r>
          </a:p>
          <a:p>
            <a:r>
              <a:rPr lang="hr-HR" sz="3200" dirty="0">
                <a:latin typeface="Calibri" pitchFamily="34" charset="0"/>
              </a:rPr>
              <a:t> Gramatike, pravopise</a:t>
            </a:r>
          </a:p>
          <a:p>
            <a:endParaRPr lang="sr-Latn-CS" dirty="0"/>
          </a:p>
        </p:txBody>
      </p:sp>
      <p:pic>
        <p:nvPicPr>
          <p:cNvPr id="4" name="Picture 5" descr="http://www.tustinmagazine.com/book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412875"/>
            <a:ext cx="34925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blog.oise.com/wp-content/uploads/Languagesbook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8500"/>
            <a:ext cx="5324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777EA-1529-4C1A-9BA8-91DA5CF4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Zapišite u bilježnicu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1ED0D-6712-4645-8C63-E63AE5C3E7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Referentna zbirka je dio knjižnice u koju spadaju: rječnici, enciklopedije, atlasi, leksikoni, gramatike i pravopisi. </a:t>
            </a:r>
          </a:p>
          <a:p>
            <a:r>
              <a:rPr lang="hr-HR" dirty="0"/>
              <a:t>Mogu je koristiti svi učenici i učitelji, ali samo u prostoru knjižnice. </a:t>
            </a:r>
          </a:p>
          <a:p>
            <a:endParaRPr lang="hr-HR" dirty="0"/>
          </a:p>
          <a:p>
            <a:r>
              <a:rPr lang="hr-HR" dirty="0"/>
              <a:t>Ako ste zapisali, idemo dalje. </a:t>
            </a:r>
          </a:p>
        </p:txBody>
      </p:sp>
    </p:spTree>
    <p:extLst>
      <p:ext uri="{BB962C8B-B14F-4D97-AF65-F5344CB8AC3E}">
        <p14:creationId xmlns:p14="http://schemas.microsoft.com/office/powerpoint/2010/main" val="1657723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Calibri" pitchFamily="34" charset="0"/>
              </a:rPr>
              <a:t>U kojim se oblicima može naći građa u referentnoj zbirci?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sz="2800" dirty="0">
                <a:latin typeface="Calibri" pitchFamily="34" charset="0"/>
              </a:rPr>
              <a:t>Papirnati oblik (knjige)</a:t>
            </a:r>
            <a:endParaRPr lang="sr-Cyrl-BA" sz="28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2800" dirty="0">
                <a:latin typeface="Calibri" pitchFamily="34" charset="0"/>
              </a:rPr>
              <a:t>Elektronički oblik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2800" dirty="0">
                <a:latin typeface="Calibri" pitchFamily="34" charset="0"/>
              </a:rPr>
              <a:t>Na CD-u ili DVD-u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2800" dirty="0">
                <a:latin typeface="Calibri" pitchFamily="34" charset="0"/>
              </a:rPr>
              <a:t>Na internetu</a:t>
            </a:r>
            <a:endParaRPr lang="sr-Latn-CS" sz="2800" dirty="0">
              <a:latin typeface="Calibri" pitchFamily="34" charset="0"/>
            </a:endParaRPr>
          </a:p>
        </p:txBody>
      </p:sp>
      <p:pic>
        <p:nvPicPr>
          <p:cNvPr id="4" name="Picture 9" descr="http://www.ohio-distinctive.com/images/products_large/BW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5754" y="2998787"/>
            <a:ext cx="2851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nowsourcing.files.wordpress.com/2007/07/encyclopedia.jpg?w=5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3642" y="2709862"/>
            <a:ext cx="32543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cache.ohinternet.com/images/6/63/Wikipedia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1704" y="909637"/>
            <a:ext cx="143986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230812"/>
            <a:ext cx="792003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r>
              <a:rPr lang="hr-HR" dirty="0">
                <a:latin typeface="Calibri" pitchFamily="34" charset="0"/>
              </a:rPr>
              <a:t>Kako trebamo pravilno postupati prema referentnoj (priručnoj) zbirci?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205192"/>
          </a:xfrm>
        </p:spPr>
        <p:txBody>
          <a:bodyPr/>
          <a:lstStyle/>
          <a:p>
            <a:r>
              <a:rPr lang="hr-HR" dirty="0">
                <a:latin typeface="Calibri" pitchFamily="34" charset="0"/>
              </a:rPr>
              <a:t>Postupamo s posebnom pažnjom</a:t>
            </a:r>
            <a:r>
              <a:rPr lang="en-US" dirty="0">
                <a:latin typeface="Calibri" pitchFamily="34" charset="0"/>
              </a:rPr>
              <a:t> </a:t>
            </a:r>
            <a:r>
              <a:rPr lang="sr-Latn-CS" dirty="0">
                <a:latin typeface="Calibri" pitchFamily="34" charset="0"/>
              </a:rPr>
              <a:t>i prema </a:t>
            </a:r>
            <a:r>
              <a:rPr lang="hr-HR" dirty="0">
                <a:latin typeface="Calibri" pitchFamily="34" charset="0"/>
              </a:rPr>
              <a:t>uputama za rad (obično na početku knjige)</a:t>
            </a:r>
          </a:p>
          <a:p>
            <a:r>
              <a:rPr lang="hr-HR" dirty="0">
                <a:latin typeface="Calibri" pitchFamily="34" charset="0"/>
              </a:rPr>
              <a:t>Smještena u posebne, ostakljene vitrine – ZAŠTO? (da je lakše očuvamo)</a:t>
            </a:r>
            <a:endParaRPr lang="sr-Cyrl-BA" dirty="0">
              <a:latin typeface="Calibri" pitchFamily="34" charset="0"/>
            </a:endParaRPr>
          </a:p>
          <a:p>
            <a:r>
              <a:rPr lang="hr-HR" dirty="0">
                <a:latin typeface="Calibri" pitchFamily="34" charset="0"/>
              </a:rPr>
              <a:t>Ne smije se posuđivati – ZAŠTO?(tako je uvijek dostupna svima)</a:t>
            </a:r>
          </a:p>
          <a:p>
            <a:r>
              <a:rPr lang="hr-HR" dirty="0">
                <a:latin typeface="Calibri" pitchFamily="34" charset="0"/>
              </a:rPr>
              <a:t>Naziva se i priručna zbirka – ZAŠTO? (uvijek nam je „pri ruci”)</a:t>
            </a:r>
            <a:endParaRPr lang="sr-Latn-CS" dirty="0">
              <a:latin typeface="Calibri" pitchFamily="34" charset="0"/>
            </a:endParaRPr>
          </a:p>
        </p:txBody>
      </p:sp>
      <p:pic>
        <p:nvPicPr>
          <p:cNvPr id="4" name="Picture 5" descr="http://harveyhoffman.com/inc/book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6657" y="4365104"/>
            <a:ext cx="5430686" cy="22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FF0D9E-1D89-4BC9-8CD4-91455E67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047200-1661-4654-B013-80E3F453CB3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Sigurna sam da ste odgovore znali i prije nego što ste ih pročitali. Bravo!</a:t>
            </a:r>
          </a:p>
          <a:p>
            <a:r>
              <a:rPr lang="hr-HR" sz="2800" dirty="0"/>
              <a:t>U bilježnicu prepišite sljedeći slajd: vrste enciklopedija. </a:t>
            </a:r>
          </a:p>
        </p:txBody>
      </p:sp>
    </p:spTree>
    <p:extLst>
      <p:ext uri="{BB962C8B-B14F-4D97-AF65-F5344CB8AC3E}">
        <p14:creationId xmlns:p14="http://schemas.microsoft.com/office/powerpoint/2010/main" val="71535273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r-HR" sz="3200" dirty="0">
                <a:latin typeface="Calibri" pitchFamily="34" charset="0"/>
              </a:rPr>
              <a:t>Čemu služe enciklopedije i kakve mogu biti</a:t>
            </a:r>
            <a:r>
              <a:rPr lang="sr-Cyrl-BA" sz="3200" dirty="0">
                <a:latin typeface="Calibri" pitchFamily="34" charset="0"/>
              </a:rPr>
              <a:t>? 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5256584" cy="54932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sr-Cyrl-BA" sz="36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hr-HR" sz="3300" dirty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hr-HR" sz="3600" dirty="0">
                <a:latin typeface="Calibri" pitchFamily="34" charset="0"/>
              </a:rPr>
              <a:t>Mogu biti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3300" dirty="0">
                <a:latin typeface="Calibri" pitchFamily="34" charset="0"/>
              </a:rPr>
              <a:t>Opće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3300" dirty="0">
                <a:latin typeface="Calibri" pitchFamily="34" charset="0"/>
              </a:rPr>
              <a:t>Specijalne (posebne</a:t>
            </a:r>
            <a:r>
              <a:rPr lang="en-US" sz="3300" dirty="0">
                <a:latin typeface="Calibri" pitchFamily="34" charset="0"/>
              </a:rPr>
              <a:t>, </a:t>
            </a:r>
            <a:r>
              <a:rPr lang="en-US" sz="3300" dirty="0" err="1">
                <a:latin typeface="Calibri" pitchFamily="34" charset="0"/>
              </a:rPr>
              <a:t>tematske</a:t>
            </a:r>
            <a:r>
              <a:rPr lang="hr-HR" sz="3300" dirty="0">
                <a:latin typeface="Calibri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3300" dirty="0">
                <a:latin typeface="Calibri" pitchFamily="34" charset="0"/>
              </a:rPr>
              <a:t>Dječje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"/>
            </a:pPr>
            <a:r>
              <a:rPr lang="hr-HR" sz="3300" dirty="0">
                <a:latin typeface="Calibri" pitchFamily="34" charset="0"/>
              </a:rPr>
              <a:t>Iz njih učimo i zabavljamo se</a:t>
            </a:r>
            <a:endParaRPr lang="sr-Cyrl-BA" sz="3300" dirty="0">
              <a:latin typeface="Calibri" pitchFamily="34" charset="0"/>
            </a:endParaRPr>
          </a:p>
          <a:p>
            <a:endParaRPr lang="sr-Latn-CS" dirty="0">
              <a:latin typeface="Calibri" pitchFamily="34" charset="0"/>
            </a:endParaRPr>
          </a:p>
        </p:txBody>
      </p:sp>
      <p:pic>
        <p:nvPicPr>
          <p:cNvPr id="4" name="Picture 5" descr="http://www.lafayetteschools.org/tfiles/folder224/animated_cat_on_bo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5139" y="5013175"/>
            <a:ext cx="1982802" cy="18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madisonpublicschools.org/51470829195956/lib/51470829195956/curric-book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81075"/>
            <a:ext cx="31305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4.1|20.4|2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20.6|6.9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2.7|1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2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7" ma:contentTypeDescription="Stvaranje novog dokumenta." ma:contentTypeScope="" ma:versionID="e30bfafaa6c702027a5f4531e39960b1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4167917c614ff15dfe2b85cde8bae10f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8354BC-CF9A-4A70-A84C-44A7C47EB543}">
  <ds:schemaRefs>
    <ds:schemaRef ds:uri="http://www.w3.org/XML/1998/namespace"/>
    <ds:schemaRef ds:uri="64a39961-3285-4b83-ab38-a53665f7c43d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0535AC-ABA7-48D2-B4C4-B742B65B2A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682BF4-7BF1-4E6B-A22A-DC21D899F8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</TotalTime>
  <Words>484</Words>
  <Application>Microsoft Office PowerPoint</Application>
  <PresentationFormat>Prikaz na zaslonu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Calibri</vt:lpstr>
      <vt:lpstr>Century Schoolbook</vt:lpstr>
      <vt:lpstr>Wingdings</vt:lpstr>
      <vt:lpstr>Wingdings 2</vt:lpstr>
      <vt:lpstr>Oriel</vt:lpstr>
      <vt:lpstr>Referentna zbirka</vt:lpstr>
      <vt:lpstr>Dragi učenici četvrtograzreda</vt:lpstr>
      <vt:lpstr>A sada… </vt:lpstr>
      <vt:lpstr>U referentnu zbirku svrstavamo:</vt:lpstr>
      <vt:lpstr>Zapišite u bilježnicu</vt:lpstr>
      <vt:lpstr>U kojim se oblicima može naći građa u referentnoj zbirci?</vt:lpstr>
      <vt:lpstr>Kako trebamo pravilno postupati prema referentnoj (priručnoj) zbirci?</vt:lpstr>
      <vt:lpstr>PowerPoint prezentacija</vt:lpstr>
      <vt:lpstr>Čemu služe enciklopedije i kakve mogu biti? </vt:lpstr>
      <vt:lpstr>Kako u enciklopediji pronaći potrebnu informaciju?</vt:lpstr>
      <vt:lpstr>Čemu služe rječnici? Kako se njima služimo?</vt:lpstr>
      <vt:lpstr>Što su to leksikoni i atlasi </vt:lpstr>
      <vt:lpstr>Mali zadatak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Referentna zbirka</dc:title>
  <dc:creator>Milica</dc:creator>
  <cp:lastModifiedBy>OŠ M.Š. GAMIRŠEK 2</cp:lastModifiedBy>
  <cp:revision>11</cp:revision>
  <dcterms:created xsi:type="dcterms:W3CDTF">2012-05-02T10:11:16Z</dcterms:created>
  <dcterms:modified xsi:type="dcterms:W3CDTF">2020-04-02T11:20:30Z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