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6" r:id="rId17"/>
    <p:sldId id="277" r:id="rId18"/>
    <p:sldId id="272" r:id="rId19"/>
    <p:sldId id="273" r:id="rId20"/>
    <p:sldId id="275" r:id="rId21"/>
    <p:sldId id="274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dirty="0"/>
              <a:t>Put knjige od autora do čitatelja</a:t>
            </a:r>
          </a:p>
        </p:txBody>
      </p:sp>
    </p:spTree>
    <p:extLst>
      <p:ext uri="{BB962C8B-B14F-4D97-AF65-F5344CB8AC3E}">
        <p14:creationId xmlns:p14="http://schemas.microsoft.com/office/powerpoint/2010/main" val="246459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Osobe potrebne za nastanak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68" y="1416908"/>
            <a:ext cx="8596668" cy="4566789"/>
          </a:xfrm>
        </p:spPr>
        <p:txBody>
          <a:bodyPr>
            <a:normAutofit/>
          </a:bodyPr>
          <a:lstStyle/>
          <a:p>
            <a:r>
              <a:rPr lang="hr-HR" sz="2400" dirty="0"/>
              <a:t>Jeste li u knjigama, koje ste čitali za lektiru (književna djela za cjelovito čitanje) ili u vašim udžbenicima, uočili ove oznake?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34" y="5160963"/>
            <a:ext cx="3365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297" y="3007519"/>
            <a:ext cx="3781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HP\Desktop\logo\Mozaik-logo-reducirani_plav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111" y="4764356"/>
            <a:ext cx="31765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HP\Desktop\logo\znanje_logo_010311_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563" y="2245723"/>
            <a:ext cx="171132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likovni rezultat za oznaka za izdavačku kuću al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36" y="301241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Tko je još potreban za nastanak knjige?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400" dirty="0"/>
              <a:t>Jeste li ikada čuli za riječ </a:t>
            </a:r>
            <a:r>
              <a:rPr lang="hr-HR" sz="2400" dirty="0">
                <a:solidFill>
                  <a:srgbClr val="00B050"/>
                </a:solidFill>
              </a:rPr>
              <a:t>NAKLADNIK</a:t>
            </a:r>
            <a:r>
              <a:rPr lang="hr-HR" sz="2400" dirty="0"/>
              <a:t>?</a:t>
            </a:r>
          </a:p>
          <a:p>
            <a:r>
              <a:rPr lang="hr-HR" sz="2400" dirty="0"/>
              <a:t>Oznake koje ste uočili  na prethodnom slajdu označavaju </a:t>
            </a:r>
            <a:r>
              <a:rPr lang="hr-HR" sz="2400" dirty="0">
                <a:solidFill>
                  <a:srgbClr val="00B050"/>
                </a:solidFill>
              </a:rPr>
              <a:t>NAKLADNIKE</a:t>
            </a:r>
            <a:r>
              <a:rPr lang="hr-HR" sz="2400" dirty="0"/>
              <a:t>.</a:t>
            </a:r>
          </a:p>
          <a:p>
            <a:r>
              <a:rPr lang="hr-HR" sz="2400" dirty="0"/>
              <a:t>Kako bi knjiga ugledala svjetlo dana, potreban nam je i </a:t>
            </a:r>
            <a:r>
              <a:rPr lang="hr-HR" sz="2400" dirty="0">
                <a:solidFill>
                  <a:srgbClr val="00B050"/>
                </a:solidFill>
              </a:rPr>
              <a:t>NAKLADNIK</a:t>
            </a:r>
            <a:r>
              <a:rPr lang="hr-HR" sz="2400" dirty="0"/>
              <a:t> (</a:t>
            </a:r>
            <a:r>
              <a:rPr lang="hr-HR" sz="2400" dirty="0">
                <a:solidFill>
                  <a:srgbClr val="00B050"/>
                </a:solidFill>
              </a:rPr>
              <a:t>Školska knjiga, Mozaik Knjiga, Alfa, Katarina Zrinski, Znanje, ABC naklada</a:t>
            </a:r>
            <a:r>
              <a:rPr lang="hr-HR" sz="2400" dirty="0"/>
              <a:t> i dr.)</a:t>
            </a:r>
          </a:p>
          <a:p>
            <a:r>
              <a:rPr lang="hr-HR" sz="2400" dirty="0">
                <a:solidFill>
                  <a:srgbClr val="00B050"/>
                </a:solidFill>
              </a:rPr>
              <a:t>Nakladnik</a:t>
            </a:r>
            <a:r>
              <a:rPr lang="hr-HR" sz="2400" dirty="0"/>
              <a:t> je osoba ili poduzeće koje organizira tiskanje knjige i osigurava da knjiga dođe do čitatelja.</a:t>
            </a:r>
          </a:p>
          <a:p>
            <a:r>
              <a:rPr lang="hr-HR" sz="2400" dirty="0"/>
              <a:t>Kada školski knjižničar naruči knjigu od nakladnika, ona stiže u našu školsku knjižnicu. Kada se knjiga nađe na polici, učenici ju mogu posuditi.</a:t>
            </a:r>
          </a:p>
        </p:txBody>
      </p:sp>
    </p:spTree>
    <p:extLst>
      <p:ext uri="{BB962C8B-B14F-4D97-AF65-F5344CB8AC3E}">
        <p14:creationId xmlns:p14="http://schemas.microsoft.com/office/powerpoint/2010/main" val="374223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Dijelovi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Promotrite knjigu iz školske knjižnice ili drugu knjigu koju imate kod kuće.</a:t>
            </a:r>
          </a:p>
          <a:p>
            <a:r>
              <a:rPr lang="hr-HR" sz="3600" dirty="0"/>
              <a:t>Pokušajte opisati knjigu i od kojih se dijelova ona sastoji.</a:t>
            </a:r>
          </a:p>
        </p:txBody>
      </p:sp>
    </p:spTree>
    <p:extLst>
      <p:ext uri="{BB962C8B-B14F-4D97-AF65-F5344CB8AC3E}">
        <p14:creationId xmlns:p14="http://schemas.microsoft.com/office/powerpoint/2010/main" val="267418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Dijelovi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 Bravo! Sigurno ste svi odgovorili kako knjiga ima </a:t>
            </a:r>
            <a:r>
              <a:rPr lang="hr-HR" sz="3200" dirty="0">
                <a:solidFill>
                  <a:srgbClr val="00B050"/>
                </a:solidFill>
              </a:rPr>
              <a:t>KORICE.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06" y="3002369"/>
            <a:ext cx="3715909" cy="371590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917990" y="3945923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01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Dijelovi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139" y="2168827"/>
            <a:ext cx="8596668" cy="3880773"/>
          </a:xfrm>
        </p:spPr>
        <p:txBody>
          <a:bodyPr>
            <a:normAutofit/>
          </a:bodyPr>
          <a:lstStyle/>
          <a:p>
            <a:r>
              <a:rPr lang="hr-HR" sz="2400" dirty="0"/>
              <a:t>Jeste li ikada čuli kako se zovu ovi dijelovi knjige?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23" y="2947034"/>
            <a:ext cx="3032169" cy="303216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15977" y="4366054"/>
            <a:ext cx="724930" cy="543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34" y="2947034"/>
            <a:ext cx="3032169" cy="303216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377518" y="2594919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054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Dijelovi knjige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887" y="1930400"/>
            <a:ext cx="4276482" cy="806845"/>
          </a:xfrm>
        </p:spPr>
        <p:txBody>
          <a:bodyPr/>
          <a:lstStyle/>
          <a:p>
            <a:r>
              <a:rPr lang="hr-HR" dirty="0"/>
              <a:t>Ovaj dio na knjizi zove se </a:t>
            </a:r>
            <a:r>
              <a:rPr lang="hr-HR" dirty="0">
                <a:solidFill>
                  <a:srgbClr val="00B050"/>
                </a:solidFill>
              </a:rPr>
              <a:t>HRBAT</a:t>
            </a:r>
            <a:r>
              <a:rPr lang="hr-HR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Ovaj dio knjige nazivamo </a:t>
            </a:r>
            <a:r>
              <a:rPr lang="hr-HR" dirty="0">
                <a:solidFill>
                  <a:srgbClr val="00B050"/>
                </a:solidFill>
              </a:rPr>
              <a:t>KNJIŽNI BLOK</a:t>
            </a:r>
            <a:r>
              <a:rPr lang="hr-HR" dirty="0"/>
              <a:t>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40" y="2825578"/>
            <a:ext cx="3029509" cy="302950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805094" y="3883132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90" y="2825578"/>
            <a:ext cx="3094378" cy="30943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891579" y="2617720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3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Kazalo ili sadržaj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82" y="2020545"/>
            <a:ext cx="5624612" cy="4685055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rgbClr val="00B050"/>
                </a:solidFill>
              </a:rPr>
              <a:t>KAZALO</a:t>
            </a:r>
            <a:r>
              <a:rPr lang="hr-HR" sz="2800" dirty="0"/>
              <a:t> ili </a:t>
            </a:r>
            <a:r>
              <a:rPr lang="hr-HR" sz="2800" dirty="0">
                <a:solidFill>
                  <a:srgbClr val="00B050"/>
                </a:solidFill>
              </a:rPr>
              <a:t>SADRŽAJ </a:t>
            </a:r>
            <a:r>
              <a:rPr lang="hr-HR" sz="2800" dirty="0">
                <a:solidFill>
                  <a:schemeClr val="tx1"/>
                </a:solidFill>
              </a:rPr>
              <a:t>pomaže nam da se lakše snađemo u knjizi</a:t>
            </a:r>
          </a:p>
          <a:p>
            <a:r>
              <a:rPr lang="hr-HR" sz="2800" dirty="0">
                <a:solidFill>
                  <a:schemeClr val="tx1"/>
                </a:solidFill>
              </a:rPr>
              <a:t>Kazalo ili sadržaj nam govori što sve knjiga sadrži te na kojoj stranici se to nalazi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82" r="1243" b="2145"/>
          <a:stretch/>
        </p:blipFill>
        <p:spPr>
          <a:xfrm>
            <a:off x="6097028" y="1375718"/>
            <a:ext cx="5916626" cy="444308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02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Bilješka o piscu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632" y="1954644"/>
            <a:ext cx="6036504" cy="4561486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rgbClr val="00B050"/>
                </a:solidFill>
              </a:rPr>
              <a:t>BILJEŠKA O PISCU </a:t>
            </a:r>
            <a:r>
              <a:rPr lang="hr-HR" sz="2400" dirty="0">
                <a:solidFill>
                  <a:schemeClr val="tx1"/>
                </a:solidFill>
              </a:rPr>
              <a:t>donosi najvažnije podatke o piscu (o njegovom životu i radu te djelima koje je napisao)</a:t>
            </a:r>
          </a:p>
          <a:p>
            <a:r>
              <a:rPr lang="hr-HR" sz="2400" dirty="0">
                <a:solidFill>
                  <a:schemeClr val="tx1"/>
                </a:solidFill>
              </a:rPr>
              <a:t>Može se nalaziti na početku knjige, na kraju knjige, a ponekad i na koricama knjige (kao na slici)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27027" r="23658" b="1119"/>
          <a:stretch/>
        </p:blipFill>
        <p:spPr>
          <a:xfrm>
            <a:off x="6598507" y="370887"/>
            <a:ext cx="4670855" cy="61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9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4141"/>
            <a:ext cx="8596668" cy="1856259"/>
          </a:xfrm>
        </p:spPr>
        <p:txBody>
          <a:bodyPr>
            <a:normAutofit/>
          </a:bodyPr>
          <a:lstStyle/>
          <a:p>
            <a:r>
              <a:rPr lang="hr-HR" sz="3200" dirty="0"/>
              <a:t>Koje sve podatke o knjizi možemo pronaći, kad otvorimo knjigu – na prvoj stranici?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9859"/>
            <a:ext cx="8596668" cy="459974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Promotrite skeniranu naslovnu stranicu knjige autorice Nevenke Videk- Pismo iz Zelengrada, koju ste čitali u drugom razredu za lektiru! Uočavate li na toj stranici neke podatke o knjizi?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5770" r="4255" b="14775"/>
          <a:stretch/>
        </p:blipFill>
        <p:spPr bwMode="auto">
          <a:xfrm>
            <a:off x="4736771" y="2125360"/>
            <a:ext cx="3797644" cy="4555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458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553" y="263668"/>
            <a:ext cx="4925995" cy="629771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591697" y="1202724"/>
            <a:ext cx="3245708" cy="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46638" y="980303"/>
            <a:ext cx="13098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099579" y="473676"/>
            <a:ext cx="1384188" cy="1013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AUTOR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756454" y="2215978"/>
            <a:ext cx="276791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47286" y="2982097"/>
            <a:ext cx="1680519" cy="1647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36324" y="3877934"/>
            <a:ext cx="382235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24216" y="1861751"/>
            <a:ext cx="1952368" cy="87321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40259" y="2458994"/>
            <a:ext cx="1482811" cy="1046205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NASLOV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028303" y="4728519"/>
            <a:ext cx="2339546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22357" y="5239265"/>
            <a:ext cx="2702011" cy="82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559348" y="4019021"/>
            <a:ext cx="1447830" cy="7094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69047" y="3404287"/>
            <a:ext cx="2071877" cy="108533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ILUSTRATOR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637903" y="6211330"/>
            <a:ext cx="11203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741773" y="5247503"/>
            <a:ext cx="2199503" cy="815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768167" y="4659020"/>
            <a:ext cx="1944247" cy="117696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NAKLADNIK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725981" y="6351374"/>
            <a:ext cx="894762" cy="823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57885" y="5257745"/>
            <a:ext cx="2467624" cy="103796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10745" y="4617831"/>
            <a:ext cx="1861752" cy="112910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MJESTO I GODINA IZDANJA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056604" y="354227"/>
            <a:ext cx="3525795" cy="1252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NASLOVNA STRANICA KNJIGE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700172" y="1180621"/>
            <a:ext cx="333807" cy="1013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9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Nastanak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15763"/>
            <a:ext cx="8596668" cy="4525600"/>
          </a:xfrm>
        </p:spPr>
        <p:txBody>
          <a:bodyPr/>
          <a:lstStyle/>
          <a:p>
            <a:r>
              <a:rPr lang="hr-HR" sz="2400" dirty="0"/>
              <a:t>Jeste li ikada razmišljali o tomu što je sve potrebno kako bi jedna knjiga stigla na police naše školske knjižnice?</a:t>
            </a:r>
          </a:p>
          <a:p>
            <a:endParaRPr lang="hr-HR" dirty="0"/>
          </a:p>
        </p:txBody>
      </p:sp>
      <p:pic>
        <p:nvPicPr>
          <p:cNvPr id="4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65" y="3006767"/>
            <a:ext cx="6308776" cy="354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317" y="3371411"/>
            <a:ext cx="1295400" cy="14097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6873448" y="3922813"/>
            <a:ext cx="1507524" cy="486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54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Podatci o knjizi na naslovnoj stranici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000" dirty="0"/>
              <a:t>Uočili ste kako na naslovnoj stranici knjige možemo pronaći sljedeće podatke: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B050"/>
                </a:solidFill>
              </a:rPr>
              <a:t>AUTOR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B050"/>
                </a:solidFill>
              </a:rPr>
              <a:t>NASLOV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B050"/>
                </a:solidFill>
              </a:rPr>
              <a:t>ILUSTRATOR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B050"/>
                </a:solidFill>
              </a:rPr>
              <a:t>NAKLADNIK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B050"/>
                </a:solidFill>
              </a:rPr>
              <a:t>MJESTO I GODINA IZDANJA KNJIGE.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r-HR" sz="2000" dirty="0"/>
              <a:t>Kod knjiga koje su prevedene na hrvatski jezik, pronaći ćemo i </a:t>
            </a:r>
            <a:r>
              <a:rPr lang="hr-HR" sz="2000" dirty="0">
                <a:solidFill>
                  <a:srgbClr val="00B050"/>
                </a:solidFill>
              </a:rPr>
              <a:t>podatak o prevoditelju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051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96" y="1205000"/>
            <a:ext cx="8596668" cy="5311130"/>
          </a:xfrm>
        </p:spPr>
        <p:txBody>
          <a:bodyPr>
            <a:normAutofit/>
          </a:bodyPr>
          <a:lstStyle/>
          <a:p>
            <a:r>
              <a:rPr lang="hr-HR" sz="2000" dirty="0"/>
              <a:t>Pokušajte na sljedećoj naslovnoj stranici knjige</a:t>
            </a:r>
          </a:p>
          <a:p>
            <a:pPr marL="0" indent="0">
              <a:buNone/>
            </a:pPr>
            <a:r>
              <a:rPr lang="hr-HR" sz="2000" dirty="0"/>
              <a:t> otkriti ove podatke o knjizi: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70C0"/>
                </a:solidFill>
              </a:rPr>
              <a:t> AUTORA</a:t>
            </a:r>
            <a:endParaRPr lang="hr-HR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 </a:t>
            </a:r>
            <a:r>
              <a:rPr lang="hr-HR" sz="2000" dirty="0">
                <a:solidFill>
                  <a:srgbClr val="0070C0"/>
                </a:solidFill>
              </a:rPr>
              <a:t>NASLOV KNJIGE</a:t>
            </a:r>
            <a:endParaRPr lang="hr-HR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 </a:t>
            </a:r>
            <a:r>
              <a:rPr lang="hr-HR" sz="2000" dirty="0">
                <a:solidFill>
                  <a:srgbClr val="0070C0"/>
                </a:solidFill>
              </a:rPr>
              <a:t>ILUSTRATORA</a:t>
            </a:r>
            <a:endParaRPr lang="hr-HR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 </a:t>
            </a:r>
            <a:r>
              <a:rPr lang="hr-HR" sz="2000" dirty="0">
                <a:solidFill>
                  <a:srgbClr val="0070C0"/>
                </a:solidFill>
              </a:rPr>
              <a:t>NAKLADNIKA</a:t>
            </a:r>
            <a:r>
              <a:rPr lang="hr-HR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rgbClr val="0070C0"/>
                </a:solidFill>
              </a:rPr>
              <a:t> MJESTO I GODINU IZDANJA </a:t>
            </a:r>
            <a:r>
              <a:rPr lang="hr-HR" sz="2000" dirty="0"/>
              <a:t>knjige!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808" y="475327"/>
            <a:ext cx="4296992" cy="61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80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593124"/>
            <a:ext cx="8596668" cy="3934325"/>
          </a:xfrm>
        </p:spPr>
        <p:txBody>
          <a:bodyPr>
            <a:noAutofit/>
          </a:bodyPr>
          <a:lstStyle/>
          <a:p>
            <a:r>
              <a:rPr lang="hr-HR" sz="4800" dirty="0"/>
              <a:t>Hvala na pozornosti!</a:t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endParaRPr lang="hr-HR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Školska knjižničarka</a:t>
            </a:r>
            <a:r>
              <a:rPr lang="hr-HR"/>
              <a:t>: Suada Lučić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739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Osobe potrebne za nastanak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Razmislite o sljedećem: koje su osobe  potrebne za nastanak jedne knjige?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46" y="3570459"/>
            <a:ext cx="1752600" cy="260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64" y="3637133"/>
            <a:ext cx="1847850" cy="24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36" y="3570459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Osoba koja piše knjigu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Kako se zove osoba koja piše knjigu?</a:t>
            </a:r>
          </a:p>
          <a:p>
            <a:r>
              <a:rPr lang="hr-HR" sz="3600" dirty="0"/>
              <a:t>Pokušaj se sjetiti barem dva naziva za tu osobu!</a:t>
            </a:r>
          </a:p>
          <a:p>
            <a:pPr marL="0" indent="0">
              <a:buNone/>
            </a:pP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37823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Osoba koja piše knjigu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sz="3200" dirty="0"/>
              <a:t>Vjerujem kako ste svi odgovorili sljedeće:</a:t>
            </a:r>
          </a:p>
          <a:p>
            <a:r>
              <a:rPr lang="hr-HR" sz="3200" dirty="0">
                <a:solidFill>
                  <a:srgbClr val="00B050"/>
                </a:solidFill>
              </a:rPr>
              <a:t>Osoba koja piše knjigu zove 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solidFill>
                  <a:srgbClr val="00B050"/>
                </a:solidFill>
              </a:rPr>
              <a:t>PISAC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solidFill>
                  <a:srgbClr val="00B050"/>
                </a:solidFill>
              </a:rPr>
              <a:t>KNJIŽEVNIK  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B050"/>
                </a:solidFill>
              </a:rPr>
              <a:t>      ili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solidFill>
                  <a:srgbClr val="00B050"/>
                </a:solidFill>
              </a:rPr>
              <a:t>AUTOR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B050"/>
                </a:solidFill>
              </a:rPr>
              <a:t>Na slici je autorica Sanja Polak,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B050"/>
                </a:solidFill>
              </a:rPr>
              <a:t>čiju knjigu Dnevnik Pauline P. ste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B050"/>
                </a:solidFill>
              </a:rPr>
              <a:t>čitali ili ćete ju čitati za lektiru</a:t>
            </a:r>
          </a:p>
          <a:p>
            <a:pPr marL="0" indent="0">
              <a:buNone/>
            </a:pPr>
            <a:endParaRPr lang="hr-H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96" y="2809102"/>
            <a:ext cx="4602617" cy="29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0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Tko je još potreban za nastanak knjige?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Kako bi knjiga nastala, potrebna nam je i osoba koja će ju ilustrirati.</a:t>
            </a:r>
          </a:p>
          <a:p>
            <a:r>
              <a:rPr lang="hr-HR" sz="2400" dirty="0"/>
              <a:t>Imajmo na umu kako ne mora svaka knjiga biti ilustrirana!</a:t>
            </a:r>
          </a:p>
          <a:p>
            <a:r>
              <a:rPr lang="hr-HR" sz="2400" dirty="0"/>
              <a:t>Kako se zove osoba koja crta slike (ilustracije) za neku knjigu)?</a:t>
            </a:r>
          </a:p>
        </p:txBody>
      </p:sp>
    </p:spTree>
    <p:extLst>
      <p:ext uri="{BB962C8B-B14F-4D97-AF65-F5344CB8AC3E}">
        <p14:creationId xmlns:p14="http://schemas.microsoft.com/office/powerpoint/2010/main" val="2002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Osoba koja ilustrira knjigu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Vjerujem kako ste svi odgovorili sljedeće: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B050"/>
                </a:solidFill>
              </a:rPr>
              <a:t>Osoba koja ilustrira knjigu zove se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B050"/>
                </a:solidFill>
              </a:rPr>
              <a:t>ILUSTRATOR.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970" y="3130764"/>
            <a:ext cx="3429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Osobe potrebne za nastanak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Ako je knjiga pisana na engleskom ili njemačkom jeziku, što je potrebno kako bismo ju mogli čitati na hrvatskom jeziku?</a:t>
            </a:r>
          </a:p>
          <a:p>
            <a:r>
              <a:rPr lang="hr-HR" sz="3600" dirty="0"/>
              <a:t>Razmislite!</a:t>
            </a:r>
          </a:p>
        </p:txBody>
      </p:sp>
    </p:spTree>
    <p:extLst>
      <p:ext uri="{BB962C8B-B14F-4D97-AF65-F5344CB8AC3E}">
        <p14:creationId xmlns:p14="http://schemas.microsoft.com/office/powerpoint/2010/main" val="51584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Osobe potrebne za nastanak knjige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Pogodili ste! 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B050"/>
                </a:solidFill>
              </a:rPr>
              <a:t>Knjigu je potrebno prevesti na hrvatski jezik.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B050"/>
                </a:solidFill>
              </a:rPr>
              <a:t>Zato nam je potreban prevoditelj. 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To je osoba koja prevodi knjige sa stranoga jezika na hrvatski i obratno.</a:t>
            </a:r>
          </a:p>
          <a:p>
            <a:pPr marL="0" indent="0">
              <a:buNone/>
            </a:pPr>
            <a:endParaRPr lang="hr-HR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83" y="4194607"/>
            <a:ext cx="3918313" cy="23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314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</TotalTime>
  <Words>664</Words>
  <Application>Microsoft Office PowerPoint</Application>
  <PresentationFormat>Široki zaslon</PresentationFormat>
  <Paragraphs>85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7" baseType="lpstr">
      <vt:lpstr>Arial</vt:lpstr>
      <vt:lpstr>Trebuchet MS</vt:lpstr>
      <vt:lpstr>Wingdings</vt:lpstr>
      <vt:lpstr>Wingdings 3</vt:lpstr>
      <vt:lpstr>Facet</vt:lpstr>
      <vt:lpstr>Put knjige od autora do čitatelja</vt:lpstr>
      <vt:lpstr>Nastanak knjige</vt:lpstr>
      <vt:lpstr>Osobe potrebne za nastanak knjige</vt:lpstr>
      <vt:lpstr>Osoba koja piše knjigu</vt:lpstr>
      <vt:lpstr>Osoba koja piše knjigu</vt:lpstr>
      <vt:lpstr>Tko je još potreban za nastanak knjige?</vt:lpstr>
      <vt:lpstr>Osoba koja ilustrira knjigu</vt:lpstr>
      <vt:lpstr>Osobe potrebne za nastanak knjige</vt:lpstr>
      <vt:lpstr>Osobe potrebne za nastanak knjige</vt:lpstr>
      <vt:lpstr>Osobe potrebne za nastanak knjige</vt:lpstr>
      <vt:lpstr>Tko je još potreban za nastanak knjige?</vt:lpstr>
      <vt:lpstr>Dijelovi knjige</vt:lpstr>
      <vt:lpstr>Dijelovi knjige</vt:lpstr>
      <vt:lpstr>Dijelovi knjige</vt:lpstr>
      <vt:lpstr>Dijelovi knjige</vt:lpstr>
      <vt:lpstr>Kazalo ili sadržaj</vt:lpstr>
      <vt:lpstr>Bilješka o piscu </vt:lpstr>
      <vt:lpstr>Koje sve podatke o knjizi možemo pronaći, kad otvorimo knjigu – na prvoj stranici?</vt:lpstr>
      <vt:lpstr>PowerPoint prezentacija</vt:lpstr>
      <vt:lpstr>Podatci o knjizi na naslovnoj stranici knjige</vt:lpstr>
      <vt:lpstr>Zadatak!</vt:lpstr>
      <vt:lpstr>Hvala na pozornosti!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knjige od autora do čitatelja</dc:title>
  <dc:creator>Pero</dc:creator>
  <cp:lastModifiedBy>OŠ M.Š. GAMIRŠEK 2</cp:lastModifiedBy>
  <cp:revision>29</cp:revision>
  <dcterms:created xsi:type="dcterms:W3CDTF">2020-03-22T13:59:48Z</dcterms:created>
  <dcterms:modified xsi:type="dcterms:W3CDTF">2020-04-02T07:20:12Z</dcterms:modified>
</cp:coreProperties>
</file>