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95" r:id="rId15"/>
    <p:sldId id="300" r:id="rId16"/>
    <p:sldId id="299" r:id="rId17"/>
    <p:sldId id="298" r:id="rId18"/>
    <p:sldId id="297" r:id="rId19"/>
    <p:sldId id="296" r:id="rId20"/>
    <p:sldId id="301" r:id="rId21"/>
    <p:sldId id="261" r:id="rId22"/>
    <p:sldId id="290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6CDCC8B-F02A-47FC-AE1E-0A3E957AAE90}" type="datetimeFigureOut">
              <a:rPr lang="sr-Latn-CS" smtClean="0"/>
              <a:pPr/>
              <a:t>27.11.2018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Pravoku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u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ni povez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ni povez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u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922E6CC-0772-4562-8D23-A08B6BB917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CC8B-F02A-47FC-AE1E-0A3E957AAE90}" type="datetimeFigureOut">
              <a:rPr lang="sr-Latn-CS" smtClean="0"/>
              <a:pPr/>
              <a:t>27.11.2018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E6CC-0772-4562-8D23-A08B6BB917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CC8B-F02A-47FC-AE1E-0A3E957AAE90}" type="datetimeFigureOut">
              <a:rPr lang="sr-Latn-CS" smtClean="0"/>
              <a:pPr/>
              <a:t>27.11.2018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E6CC-0772-4562-8D23-A08B6BB917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CDCC8B-F02A-47FC-AE1E-0A3E957AAE90}" type="datetimeFigureOut">
              <a:rPr lang="sr-Latn-CS" smtClean="0"/>
              <a:pPr/>
              <a:t>27.11.2018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22E6CC-0772-4562-8D23-A08B6BB917D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6CDCC8B-F02A-47FC-AE1E-0A3E957AAE90}" type="datetimeFigureOut">
              <a:rPr lang="sr-Latn-CS" smtClean="0"/>
              <a:pPr/>
              <a:t>27.11.2018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Pravoku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ni povez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ni povez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u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ni povez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922E6CC-0772-4562-8D23-A08B6BB917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CC8B-F02A-47FC-AE1E-0A3E957AAE90}" type="datetimeFigureOut">
              <a:rPr lang="sr-Latn-CS" smtClean="0"/>
              <a:pPr/>
              <a:t>27.11.2018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E6CC-0772-4562-8D23-A08B6BB917D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CC8B-F02A-47FC-AE1E-0A3E957AAE90}" type="datetimeFigureOut">
              <a:rPr lang="sr-Latn-CS" smtClean="0"/>
              <a:pPr/>
              <a:t>27.11.2018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E6CC-0772-4562-8D23-A08B6BB917D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CDCC8B-F02A-47FC-AE1E-0A3E957AAE90}" type="datetimeFigureOut">
              <a:rPr lang="sr-Latn-CS" smtClean="0"/>
              <a:pPr/>
              <a:t>27.11.2018</a:t>
            </a:fld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22E6CC-0772-4562-8D23-A08B6BB917D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CC8B-F02A-47FC-AE1E-0A3E957AAE90}" type="datetimeFigureOut">
              <a:rPr lang="sr-Latn-CS" smtClean="0"/>
              <a:pPr/>
              <a:t>27.11.2018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E6CC-0772-4562-8D23-A08B6BB917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zervirano mjesto sadržaja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CDCC8B-F02A-47FC-AE1E-0A3E957AAE90}" type="datetimeFigureOut">
              <a:rPr lang="sr-Latn-CS" smtClean="0"/>
              <a:pPr/>
              <a:t>27.11.2018</a:t>
            </a:fld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22E6CC-0772-4562-8D23-A08B6BB917D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Rezervirano mjesto podnožj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ni povez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ezervirano mjesto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CDCC8B-F02A-47FC-AE1E-0A3E957AAE90}" type="datetimeFigureOut">
              <a:rPr lang="sr-Latn-CS" smtClean="0"/>
              <a:pPr/>
              <a:t>27.11.2018</a:t>
            </a:fld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22E6CC-0772-4562-8D23-A08B6BB917D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CDCC8B-F02A-47FC-AE1E-0A3E957AAE90}" type="datetimeFigureOut">
              <a:rPr lang="sr-Latn-CS" smtClean="0"/>
              <a:pPr/>
              <a:t>27.11.2018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922E6CC-0772-4562-8D23-A08B6BB917D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umanovci.lag@gmail.com" TargetMode="External"/><Relationship Id="rId2" Type="http://schemas.openxmlformats.org/officeDocument/2006/relationships/hyperlink" Target="http://www.lag-sumanovci.h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26" Type="http://schemas.openxmlformats.org/officeDocument/2006/relationships/image" Target="../media/image31.jpeg"/><Relationship Id="rId3" Type="http://schemas.openxmlformats.org/officeDocument/2006/relationships/image" Target="../media/image8.jpeg"/><Relationship Id="rId21" Type="http://schemas.openxmlformats.org/officeDocument/2006/relationships/image" Target="../media/image26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5" Type="http://schemas.openxmlformats.org/officeDocument/2006/relationships/image" Target="../media/image30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29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24" Type="http://schemas.openxmlformats.org/officeDocument/2006/relationships/image" Target="../media/image29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23" Type="http://schemas.openxmlformats.org/officeDocument/2006/relationships/image" Target="../media/image28.jpeg"/><Relationship Id="rId28" Type="http://schemas.openxmlformats.org/officeDocument/2006/relationships/image" Target="../media/image33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Relationship Id="rId22" Type="http://schemas.openxmlformats.org/officeDocument/2006/relationships/image" Target="../media/image27.jpeg"/><Relationship Id="rId27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hr.wikipedia.org/wiki/%C4%8Cetvorni_kilometa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000232" y="785794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hr-HR" sz="4000" dirty="0" smtClean="0"/>
              <a:t>“UPOZNAJMO EUROPU ZAJEDNO”!</a:t>
            </a:r>
            <a:endParaRPr lang="hr-HR" sz="4000" dirty="0"/>
          </a:p>
        </p:txBody>
      </p:sp>
      <p:pic>
        <p:nvPicPr>
          <p:cNvPr id="4" name="Slika 3" descr="danDjecjihPra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3429000"/>
            <a:ext cx="5678820" cy="21295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8072494" cy="538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Hrvatska u Europskoj uniji…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86700" cy="1400172"/>
          </a:xfrm>
        </p:spPr>
        <p:txBody>
          <a:bodyPr/>
          <a:lstStyle/>
          <a:p>
            <a:pPr>
              <a:buFontTx/>
              <a:buChar char="-"/>
            </a:pPr>
            <a:r>
              <a:rPr lang="hr-HR" dirty="0" smtClean="0"/>
              <a:t>Republika Hrvatska je postala punopravna članica Europske unije 01. srpnja 2013. godine. </a:t>
            </a:r>
          </a:p>
          <a:p>
            <a:pPr>
              <a:buFontTx/>
              <a:buChar char="-"/>
            </a:pPr>
            <a:endParaRPr lang="hr-HR" dirty="0"/>
          </a:p>
        </p:txBody>
      </p:sp>
      <p:pic>
        <p:nvPicPr>
          <p:cNvPr id="6" name="Slika 5" descr="hrvatska-eu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714620"/>
            <a:ext cx="5260617" cy="35042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774720"/>
          </a:xfrm>
        </p:spPr>
        <p:txBody>
          <a:bodyPr/>
          <a:lstStyle/>
          <a:p>
            <a:r>
              <a:rPr lang="hr-HR" dirty="0" smtClean="0"/>
              <a:t>Jeste li znali…</a:t>
            </a:r>
            <a:endParaRPr lang="hr-HR" dirty="0"/>
          </a:p>
        </p:txBody>
      </p:sp>
      <p:pic>
        <p:nvPicPr>
          <p:cNvPr id="1026" name="Picture 2" descr="C:\Users\PAULINA\Downloads\preuzm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43305">
            <a:off x="3202369" y="1066082"/>
            <a:ext cx="4518233" cy="5278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Crno- bijeli točkasti pas, dalmatiner, potječe iz Dalmacije.</a:t>
            </a:r>
            <a:endParaRPr lang="hr-HR" dirty="0"/>
          </a:p>
        </p:txBody>
      </p:sp>
      <p:pic>
        <p:nvPicPr>
          <p:cNvPr id="2050" name="Picture 2" descr="C:\Users\PAULINA\Downloads\mr_30047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46572"/>
            <a:ext cx="7072362" cy="5304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2. Hrvatska valuta, kuna, nazvana je po istoimenoj krznenoj životinjici.</a:t>
            </a:r>
            <a:endParaRPr lang="hr-HR" dirty="0"/>
          </a:p>
        </p:txBody>
      </p:sp>
      <p:pic>
        <p:nvPicPr>
          <p:cNvPr id="3074" name="Picture 2" descr="C:\Users\PAULINA\Downloads\kuna-zlatica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0"/>
            <a:ext cx="7143768" cy="4764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 Moderna kravata koju nose muškarci diljem svijeta, potječe iz Hrvatske.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3571868" y="5857892"/>
            <a:ext cx="4210056" cy="571504"/>
          </a:xfrm>
        </p:spPr>
        <p:txBody>
          <a:bodyPr/>
          <a:lstStyle/>
          <a:p>
            <a:r>
              <a:rPr lang="hr-HR" dirty="0" smtClean="0"/>
              <a:t>18. 10. – dan kravate</a:t>
            </a:r>
            <a:endParaRPr lang="hr-HR" dirty="0"/>
          </a:p>
        </p:txBody>
      </p:sp>
      <p:pic>
        <p:nvPicPr>
          <p:cNvPr id="4099" name="Picture 3" descr="C:\Users\PAULINA\Download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5752599" cy="4292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4. Najmanji grad na svijetu je Istarski Hum – ima svega 20-ak stanovnika. </a:t>
            </a:r>
            <a:endParaRPr lang="hr-HR" dirty="0"/>
          </a:p>
        </p:txBody>
      </p:sp>
      <p:pic>
        <p:nvPicPr>
          <p:cNvPr id="5122" name="Picture 2" descr="C:\Users\PAULINA\Downloads\JB4d65ff_HumfotoMilanBa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46252"/>
            <a:ext cx="6500858" cy="5103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5. Da raširite kartu svijeta, mjesto Ludbreg bilo bi u samom njezinu središtu. </a:t>
            </a:r>
            <a:endParaRPr lang="hr-HR" dirty="0"/>
          </a:p>
        </p:txBody>
      </p:sp>
      <p:pic>
        <p:nvPicPr>
          <p:cNvPr id="6146" name="Picture 2" descr="C:\Users\PAULINA\Downloads\centar-svijeta_ludbreg-800x459_132520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36"/>
            <a:ext cx="4825895" cy="2764549"/>
          </a:xfrm>
          <a:prstGeom prst="rect">
            <a:avLst/>
          </a:prstGeom>
          <a:noFill/>
        </p:spPr>
      </p:pic>
      <p:pic>
        <p:nvPicPr>
          <p:cNvPr id="6147" name="Picture 3" descr="C:\Users\PAULINA\Downloads\preuzmi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000504"/>
            <a:ext cx="5423556" cy="2711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6. Zadar ima prve orgulje u svijetu koje svira more. </a:t>
            </a:r>
            <a:endParaRPr lang="hr-HR" dirty="0"/>
          </a:p>
        </p:txBody>
      </p:sp>
      <p:pic>
        <p:nvPicPr>
          <p:cNvPr id="7171" name="Picture 3" descr="C:\Users\PAULINA\Downloads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14488"/>
            <a:ext cx="5435719" cy="4589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7. Vinkovci su najstariji grad u   Europi</a:t>
            </a:r>
            <a:endParaRPr lang="hr-HR" dirty="0"/>
          </a:p>
        </p:txBody>
      </p:sp>
      <p:pic>
        <p:nvPicPr>
          <p:cNvPr id="9218" name="Picture 2" descr="https://encrypted-tbn0.gstatic.com/images?q=tbn:ANd9GcRDTN_QTzUzIUzBs-REdgfPwqoWkbi3Cdod0gtGSp9QzFrorRW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2000239"/>
            <a:ext cx="8176124" cy="3790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 projektu…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2000" b="1" dirty="0" smtClean="0"/>
              <a:t>Ukupna vrijednost projekta</a:t>
            </a:r>
            <a:r>
              <a:rPr lang="hr-HR" sz="2000" dirty="0" smtClean="0"/>
              <a:t>: </a:t>
            </a:r>
            <a:r>
              <a:rPr lang="hr-HR" sz="2000" u="sng" dirty="0" smtClean="0"/>
              <a:t>99.331,36 HRK</a:t>
            </a:r>
            <a:endParaRPr lang="hr-HR" sz="2000" dirty="0" smtClean="0"/>
          </a:p>
          <a:p>
            <a:pPr>
              <a:buNone/>
            </a:pPr>
            <a:endParaRPr lang="hr-HR" sz="2000" b="1" dirty="0" smtClean="0"/>
          </a:p>
          <a:p>
            <a:pPr>
              <a:buNone/>
            </a:pPr>
            <a:r>
              <a:rPr lang="hr-HR" sz="2000" b="1" dirty="0" smtClean="0"/>
              <a:t>Davatelj financijskih sredstava: </a:t>
            </a:r>
            <a:endParaRPr lang="hr-HR" sz="2000" dirty="0" smtClean="0"/>
          </a:p>
          <a:p>
            <a:pPr>
              <a:buNone/>
            </a:pPr>
            <a:r>
              <a:rPr lang="hr-HR" sz="2000" dirty="0" smtClean="0"/>
              <a:t>	Ministarstvo vanjskih i europskih poslova Republike Hrvatske: 74.327,00 HRK</a:t>
            </a:r>
          </a:p>
          <a:p>
            <a:pPr>
              <a:buNone/>
            </a:pPr>
            <a:r>
              <a:rPr lang="hr-HR" sz="2000" dirty="0" smtClean="0"/>
              <a:t> </a:t>
            </a:r>
          </a:p>
          <a:p>
            <a:pPr>
              <a:buNone/>
            </a:pPr>
            <a:r>
              <a:rPr lang="hr-HR" sz="2000" b="1" dirty="0" smtClean="0"/>
              <a:t>Nositelj projekta: </a:t>
            </a:r>
            <a:endParaRPr lang="hr-HR" sz="2000" dirty="0" smtClean="0"/>
          </a:p>
          <a:p>
            <a:pPr>
              <a:buNone/>
            </a:pPr>
            <a:r>
              <a:rPr lang="hr-HR" sz="2000" dirty="0" smtClean="0"/>
              <a:t>	Lokalna akcijska grupa „</a:t>
            </a:r>
            <a:r>
              <a:rPr lang="hr-HR" sz="2000" dirty="0" err="1" smtClean="0"/>
              <a:t>Šumanovci</a:t>
            </a:r>
            <a:r>
              <a:rPr lang="hr-HR" sz="2000" dirty="0" smtClean="0"/>
              <a:t>“</a:t>
            </a:r>
          </a:p>
          <a:p>
            <a:pPr>
              <a:buNone/>
            </a:pPr>
            <a:r>
              <a:rPr lang="hr-HR" sz="2000" dirty="0" smtClean="0"/>
              <a:t> </a:t>
            </a:r>
          </a:p>
          <a:p>
            <a:pPr>
              <a:buNone/>
            </a:pPr>
            <a:r>
              <a:rPr lang="hr-HR" sz="2000" b="1" dirty="0" smtClean="0"/>
              <a:t>Partner na projektu: </a:t>
            </a:r>
            <a:endParaRPr lang="hr-HR" sz="2000" dirty="0" smtClean="0"/>
          </a:p>
          <a:p>
            <a:pPr>
              <a:buNone/>
            </a:pPr>
            <a:r>
              <a:rPr lang="hr-HR" sz="2000" dirty="0" smtClean="0"/>
              <a:t>	Udruga mladih Općine </a:t>
            </a:r>
            <a:r>
              <a:rPr lang="hr-HR" sz="2000" dirty="0" err="1" smtClean="0"/>
              <a:t>Drenovci</a:t>
            </a:r>
            <a:endParaRPr lang="hr-HR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143985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8. Gotovo 10% Hrvatske čini 11 parkova prirode, 8 nacionalnih parkova i 2 rezervata prirode. </a:t>
            </a:r>
            <a:endParaRPr lang="hr-HR" sz="2800" dirty="0"/>
          </a:p>
        </p:txBody>
      </p:sp>
      <p:pic>
        <p:nvPicPr>
          <p:cNvPr id="8194" name="Picture 2" descr="https://encrypted-tbn0.gstatic.com/images?q=tbn:ANd9GcSkMhcnCasiZxHKanx1usGEzYSpLhtI_sP_vhLdEpD-8YwsiEH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14554"/>
            <a:ext cx="5175065" cy="3076585"/>
          </a:xfrm>
          <a:prstGeom prst="rect">
            <a:avLst/>
          </a:prstGeom>
          <a:noFill/>
        </p:spPr>
      </p:pic>
      <p:pic>
        <p:nvPicPr>
          <p:cNvPr id="8196" name="Picture 4" descr="https://encrypted-tbn0.gstatic.com/images?q=tbn:ANd9GcTUuX0ASC8JPvxeZ7yzyPAcHj6aguFPKa4Th1HMZyXdcOvhoQcD5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214554"/>
            <a:ext cx="3062294" cy="3062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28992" y="285728"/>
            <a:ext cx="4852998" cy="2439982"/>
          </a:xfrm>
        </p:spPr>
        <p:txBody>
          <a:bodyPr>
            <a:noAutofit/>
          </a:bodyPr>
          <a:lstStyle/>
          <a:p>
            <a:r>
              <a:rPr lang="hr-HR" sz="2200" dirty="0" smtClean="0"/>
              <a:t>Lokalna akcijska grupa “</a:t>
            </a:r>
            <a:r>
              <a:rPr lang="hr-HR" sz="2200" dirty="0" err="1" smtClean="0"/>
              <a:t>Šumanovci</a:t>
            </a:r>
            <a:r>
              <a:rPr lang="hr-HR" sz="2200" dirty="0" smtClean="0"/>
              <a:t>”</a:t>
            </a:r>
            <a:br>
              <a:rPr lang="hr-HR" sz="2200" dirty="0" smtClean="0"/>
            </a:br>
            <a:r>
              <a:rPr lang="hr-HR" sz="2200" dirty="0" smtClean="0"/>
              <a:t>Vladimira Nazora 131, 32257 </a:t>
            </a:r>
            <a:r>
              <a:rPr lang="hr-HR" sz="2200" dirty="0" err="1" smtClean="0"/>
              <a:t>drenovci</a:t>
            </a:r>
            <a:r>
              <a:rPr lang="hr-HR" sz="2200" dirty="0" smtClean="0"/>
              <a:t/>
            </a:r>
            <a:br>
              <a:rPr lang="hr-HR" sz="2200" dirty="0" smtClean="0"/>
            </a:br>
            <a:r>
              <a:rPr lang="hr-HR" sz="2200" dirty="0" smtClean="0">
                <a:hlinkClick r:id="rId2"/>
              </a:rPr>
              <a:t>http://www.lag-sumanovci.hr/</a:t>
            </a:r>
            <a:r>
              <a:rPr lang="hr-HR" sz="2200" dirty="0" smtClean="0"/>
              <a:t> </a:t>
            </a:r>
            <a:br>
              <a:rPr lang="hr-HR" sz="2200" dirty="0" smtClean="0"/>
            </a:br>
            <a:r>
              <a:rPr lang="hr-HR" sz="2200" dirty="0" err="1" smtClean="0">
                <a:hlinkClick r:id="rId3"/>
              </a:rPr>
              <a:t>sumanovci.lag</a:t>
            </a:r>
            <a:r>
              <a:rPr lang="hr-HR" sz="2200" dirty="0" smtClean="0">
                <a:hlinkClick r:id="rId3"/>
              </a:rPr>
              <a:t>@</a:t>
            </a:r>
            <a:r>
              <a:rPr lang="hr-HR" sz="2200" dirty="0" err="1" smtClean="0">
                <a:hlinkClick r:id="rId3"/>
              </a:rPr>
              <a:t>gmail.com</a:t>
            </a:r>
            <a:r>
              <a:rPr lang="hr-HR" sz="2200" dirty="0" smtClean="0"/>
              <a:t> </a:t>
            </a:r>
            <a:br>
              <a:rPr lang="hr-HR" sz="2200" dirty="0" smtClean="0"/>
            </a:br>
            <a:r>
              <a:rPr lang="hr-HR" sz="2200" dirty="0" smtClean="0"/>
              <a:t>032/521-451 ; 091/24-</a:t>
            </a:r>
            <a:r>
              <a:rPr lang="hr-HR" sz="2200" dirty="0" err="1" smtClean="0"/>
              <a:t>24</a:t>
            </a:r>
            <a:r>
              <a:rPr lang="hr-HR" sz="2200" dirty="0" smtClean="0"/>
              <a:t>-286 </a:t>
            </a:r>
            <a:endParaRPr lang="hr-HR" sz="2200" dirty="0"/>
          </a:p>
        </p:txBody>
      </p:sp>
      <p:pic>
        <p:nvPicPr>
          <p:cNvPr id="7" name="Slika 6" descr="Ministarstvo-vanjskih-i-europskih-poslova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286256"/>
            <a:ext cx="3690942" cy="1845471"/>
          </a:xfrm>
          <a:prstGeom prst="rect">
            <a:avLst/>
          </a:prstGeom>
        </p:spPr>
      </p:pic>
      <p:pic>
        <p:nvPicPr>
          <p:cNvPr id="8" name="Slika 7" descr="udruga-mladih-logo-201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3357562"/>
            <a:ext cx="2643182" cy="2643182"/>
          </a:xfrm>
          <a:prstGeom prst="rect">
            <a:avLst/>
          </a:prstGeom>
        </p:spPr>
      </p:pic>
      <p:pic>
        <p:nvPicPr>
          <p:cNvPr id="9" name="Slika 8" descr="logolag-1uizi9J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142852"/>
            <a:ext cx="3018418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Kviz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428604"/>
            <a:ext cx="6357982" cy="562122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96974"/>
          </a:xfrm>
        </p:spPr>
        <p:txBody>
          <a:bodyPr>
            <a:normAutofit fontScale="90000"/>
          </a:bodyPr>
          <a:lstStyle/>
          <a:p>
            <a:pPr lvl="0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1. Kako se zove projekt LAG-a „</a:t>
            </a:r>
            <a:r>
              <a:rPr lang="hr-HR" dirty="0" err="1" smtClean="0"/>
              <a:t>Šumanovci</a:t>
            </a:r>
            <a:r>
              <a:rPr lang="hr-HR" dirty="0" smtClean="0"/>
              <a:t>“ o Europskoj uniji?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	</a:t>
            </a:r>
          </a:p>
          <a:p>
            <a:pPr>
              <a:buNone/>
            </a:pPr>
            <a:r>
              <a:rPr lang="hr-HR" dirty="0" smtClean="0"/>
              <a:t>	</a:t>
            </a:r>
            <a:r>
              <a:rPr lang="hr-HR" sz="3200" dirty="0" smtClean="0"/>
              <a:t>a) Zajedno upoznajmo Europu</a:t>
            </a:r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	b) Upoznajmo Europu</a:t>
            </a:r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	c) Upoznajmo Europu zajedno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2. Koliko članica ima Europska unija?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	</a:t>
            </a:r>
            <a:r>
              <a:rPr lang="hr-HR" sz="3200" dirty="0" smtClean="0"/>
              <a:t>a) 26</a:t>
            </a:r>
          </a:p>
          <a:p>
            <a:pPr>
              <a:buNone/>
            </a:pPr>
            <a:r>
              <a:rPr lang="hr-HR" sz="3200" dirty="0" smtClean="0"/>
              <a:t>	</a:t>
            </a:r>
          </a:p>
          <a:p>
            <a:pPr>
              <a:buNone/>
            </a:pPr>
            <a:r>
              <a:rPr lang="hr-HR" sz="3200" dirty="0" smtClean="0"/>
              <a:t>	b) 12</a:t>
            </a:r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	c) 28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1026" name="Picture 2" descr="C:\Users\PAULINA\Downloads\2015_06_01_voodoo_cetvrtak_$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071678"/>
            <a:ext cx="4921623" cy="3284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467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hr-HR" dirty="0" smtClean="0"/>
              <a:t>3. Koja se valuta koristi u Europskoj uniji?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	</a:t>
            </a:r>
            <a:r>
              <a:rPr lang="hr-HR" sz="3200" dirty="0" smtClean="0"/>
              <a:t>a) dolar</a:t>
            </a:r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	b) euro</a:t>
            </a:r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	c) kuna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2050" name="Picture 2" descr="http://www.tecajnalista.info/images/dolar-eu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143380"/>
            <a:ext cx="5113490" cy="2457454"/>
          </a:xfrm>
          <a:prstGeom prst="rect">
            <a:avLst/>
          </a:prstGeom>
          <a:noFill/>
        </p:spPr>
      </p:pic>
      <p:pic>
        <p:nvPicPr>
          <p:cNvPr id="2052" name="Picture 4" descr="http://www.poslovni.hr/media/cache/4b/ab/4babecd6d584390850b4b3b4f7d54a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357298"/>
            <a:ext cx="4357718" cy="2449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dirty="0" smtClean="0"/>
              <a:t>4. Koji je naziv skladbe koja je himna Europske unije?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28596" y="1857364"/>
            <a:ext cx="7467600" cy="4043378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	</a:t>
            </a:r>
            <a:r>
              <a:rPr lang="hr-HR" sz="3200" dirty="0" smtClean="0"/>
              <a:t>a) Oda radosti</a:t>
            </a:r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	b) Čarobna frula</a:t>
            </a:r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	c) 25. simfonija 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r-HR" dirty="0" smtClean="0"/>
              <a:t>5. Kako izgleda zastava Europske unije?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	</a:t>
            </a:r>
            <a:r>
              <a:rPr lang="hr-HR" sz="3200" dirty="0" smtClean="0"/>
              <a:t>a) žuta pozadina sa 12 plavih zvjezdica poredanih u krug</a:t>
            </a:r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	b) plava pozadina sa 11 žutih zvjezdica poredanih u krug</a:t>
            </a:r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	c) plava pozadina sa 12 žutih zvjezdica poredanih u krug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 </a:t>
            </a:r>
            <a:br>
              <a:rPr lang="hr-HR" dirty="0" smtClean="0"/>
            </a:br>
            <a:r>
              <a:rPr lang="hr-HR" dirty="0" smtClean="0"/>
              <a:t>6. Koje godine je Republika Hrvatska postala punopravna članica Europske unije?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500034" y="1928802"/>
            <a:ext cx="7467600" cy="4114816"/>
          </a:xfrm>
        </p:spPr>
        <p:txBody>
          <a:bodyPr/>
          <a:lstStyle/>
          <a:p>
            <a:pPr>
              <a:buNone/>
            </a:pPr>
            <a:r>
              <a:rPr lang="hr-HR" sz="3200" dirty="0" smtClean="0"/>
              <a:t>	a) 2010.</a:t>
            </a:r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	b) 2013.</a:t>
            </a:r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	c) 2015. 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dirty="0" smtClean="0"/>
              <a:t>7. Navedite tri zanimljivosti o RH.</a:t>
            </a:r>
            <a:endParaRPr lang="hr-HR" dirty="0"/>
          </a:p>
        </p:txBody>
      </p:sp>
      <p:pic>
        <p:nvPicPr>
          <p:cNvPr id="38914" name="Picture 2" descr="C:\Users\PAULINA\Downloads\GF_Spremni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047" y="1831667"/>
            <a:ext cx="6477905" cy="4410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 projekta…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	Informiranje javnosti o EU, članstvu RH u EU, o donesenim odlukama koje utječu na kvalitetu života, na jednake mogućnosti i ravnopravnost građana članica EU, informiranje o pravima i obvezama koje proizlaze iz članstva RH u EU, te prednostima koje se pružaju hrvatskim građanima kao građanima EU. 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Slika 3" descr="preuzmi (3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6314" y="4286256"/>
            <a:ext cx="3100393" cy="230124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7467600" cy="868346"/>
          </a:xfrm>
        </p:spPr>
        <p:txBody>
          <a:bodyPr>
            <a:normAutofit fontScale="90000"/>
          </a:bodyPr>
          <a:lstStyle/>
          <a:p>
            <a:pPr lvl="0"/>
            <a:r>
              <a:rPr lang="hr-HR" dirty="0" smtClean="0"/>
              <a:t>8. Tko su bili Nikola Tesla, Franjo </a:t>
            </a:r>
            <a:r>
              <a:rPr lang="hr-HR" dirty="0" err="1" smtClean="0"/>
              <a:t>Hanaman</a:t>
            </a:r>
            <a:r>
              <a:rPr lang="hr-HR" dirty="0" smtClean="0"/>
              <a:t>, Slavoljub Penkala?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28596" y="1984248"/>
            <a:ext cx="7467600" cy="4373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3200" dirty="0" smtClean="0"/>
              <a:t>	a) Hrvatski izumitelji</a:t>
            </a:r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	b) hrvatski glumci</a:t>
            </a:r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	c) hrvatski glazbenici</a:t>
            </a:r>
            <a:endParaRPr lang="hr-HR" sz="3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9. U kojem dijelu Hrvatske je smješten najmanji grad na svijetu?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500034" y="1857364"/>
            <a:ext cx="7467600" cy="3829064"/>
          </a:xfrm>
        </p:spPr>
        <p:txBody>
          <a:bodyPr/>
          <a:lstStyle/>
          <a:p>
            <a:pPr>
              <a:buNone/>
            </a:pPr>
            <a:r>
              <a:rPr lang="hr-HR" sz="3200" dirty="0" smtClean="0"/>
              <a:t>	a) u Slavoniji</a:t>
            </a:r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	b) u Dalmaciji</a:t>
            </a:r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	c) u Istri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467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hr-HR" dirty="0" smtClean="0"/>
              <a:t>10. Za koji Hrvatski grad kažu da je  centar svijeta?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7467600" cy="40433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3200" dirty="0" smtClean="0"/>
              <a:t>	a) Hum</a:t>
            </a:r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	b) Ludbreg </a:t>
            </a:r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	c) Varaždin</a:t>
            </a:r>
            <a:endParaRPr lang="hr-HR" sz="3200" dirty="0"/>
          </a:p>
        </p:txBody>
      </p:sp>
      <p:pic>
        <p:nvPicPr>
          <p:cNvPr id="39938" name="Picture 2" descr="C:\Users\PAULINA\Downloads\preuzm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43116"/>
            <a:ext cx="3514287" cy="4293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11. Tko je partner na projektu </a:t>
            </a:r>
            <a:r>
              <a:rPr lang="hr-HR" dirty="0" err="1" smtClean="0"/>
              <a:t>lag</a:t>
            </a:r>
            <a:r>
              <a:rPr lang="hr-HR" dirty="0" smtClean="0"/>
              <a:t>-a </a:t>
            </a:r>
            <a:r>
              <a:rPr lang="hr-HR" dirty="0" err="1" smtClean="0"/>
              <a:t>Šumanovci</a:t>
            </a:r>
            <a:r>
              <a:rPr lang="hr-HR" dirty="0" smtClean="0"/>
              <a:t>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500034" y="1857364"/>
            <a:ext cx="7467600" cy="3829064"/>
          </a:xfrm>
        </p:spPr>
        <p:txBody>
          <a:bodyPr/>
          <a:lstStyle/>
          <a:p>
            <a:pPr>
              <a:buNone/>
            </a:pPr>
            <a:r>
              <a:rPr lang="hr-HR" sz="3200" dirty="0" smtClean="0"/>
              <a:t>	a) </a:t>
            </a:r>
            <a:r>
              <a:rPr lang="hr-HR" sz="3200" dirty="0" smtClean="0"/>
              <a:t>Općina Vrbanja</a:t>
            </a:r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	b) </a:t>
            </a:r>
            <a:r>
              <a:rPr lang="hr-HR" sz="3200" dirty="0" smtClean="0"/>
              <a:t>Udruga mladih Općine </a:t>
            </a:r>
            <a:r>
              <a:rPr lang="hr-HR" sz="3200" dirty="0" err="1" smtClean="0"/>
              <a:t>Drenovci</a:t>
            </a:r>
            <a:endParaRPr lang="hr-HR" sz="3200" dirty="0" smtClean="0"/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	c) </a:t>
            </a:r>
            <a:r>
              <a:rPr lang="hr-HR" sz="3200" dirty="0" smtClean="0"/>
              <a:t>Crveni križ</a:t>
            </a:r>
            <a:endParaRPr lang="hr-HR" sz="3200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12. Koji je glavni cilj ovoga projekta?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500034" y="1857364"/>
            <a:ext cx="7467600" cy="3829064"/>
          </a:xfrm>
        </p:spPr>
        <p:txBody>
          <a:bodyPr/>
          <a:lstStyle/>
          <a:p>
            <a:pPr>
              <a:buNone/>
            </a:pPr>
            <a:r>
              <a:rPr lang="hr-HR" sz="3200" dirty="0" smtClean="0"/>
              <a:t>	a) </a:t>
            </a:r>
            <a:r>
              <a:rPr lang="hr-HR" sz="3200" dirty="0" smtClean="0"/>
              <a:t>Informiranje javnosti o EU</a:t>
            </a:r>
            <a:endParaRPr lang="hr-HR" sz="3200" dirty="0" smtClean="0"/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	b) </a:t>
            </a:r>
            <a:r>
              <a:rPr lang="hr-HR" sz="3200" dirty="0" smtClean="0"/>
              <a:t>Informiranje o radu LAG-a</a:t>
            </a:r>
            <a:endParaRPr lang="hr-HR" sz="3200" dirty="0" smtClean="0"/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	c) </a:t>
            </a:r>
            <a:r>
              <a:rPr lang="hr-HR" sz="3200" dirty="0" smtClean="0"/>
              <a:t>Informiranje o pisanju projekata</a:t>
            </a:r>
            <a:endParaRPr lang="hr-HR" sz="3200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13. Tko je djelatnicama </a:t>
            </a:r>
            <a:r>
              <a:rPr lang="hr-HR" dirty="0" err="1" smtClean="0"/>
              <a:t>Lag</a:t>
            </a:r>
            <a:r>
              <a:rPr lang="hr-HR" dirty="0" smtClean="0"/>
              <a:t>-a pomagao pri pripremi i provedbi projekta?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500034" y="1857364"/>
            <a:ext cx="7467600" cy="3829064"/>
          </a:xfrm>
        </p:spPr>
        <p:txBody>
          <a:bodyPr/>
          <a:lstStyle/>
          <a:p>
            <a:pPr>
              <a:buNone/>
            </a:pPr>
            <a:r>
              <a:rPr lang="hr-HR" sz="3200" dirty="0" smtClean="0"/>
              <a:t>	a) </a:t>
            </a:r>
            <a:r>
              <a:rPr lang="hr-HR" sz="3200" dirty="0" smtClean="0"/>
              <a:t>rudari</a:t>
            </a:r>
            <a:endParaRPr lang="hr-HR" sz="3200" dirty="0" smtClean="0"/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	b) </a:t>
            </a:r>
            <a:r>
              <a:rPr lang="hr-HR" sz="3200" dirty="0" smtClean="0"/>
              <a:t>doktori</a:t>
            </a:r>
            <a:endParaRPr lang="hr-HR" sz="3200" dirty="0" smtClean="0"/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	c) </a:t>
            </a:r>
            <a:r>
              <a:rPr lang="hr-HR" sz="3200" dirty="0" smtClean="0"/>
              <a:t>volonteri</a:t>
            </a:r>
            <a:endParaRPr lang="hr-HR" sz="3200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14. </a:t>
            </a:r>
            <a:r>
              <a:rPr lang="hr-HR" dirty="0" smtClean="0"/>
              <a:t>Nabroji 3 zemlje članice Eu…</a:t>
            </a:r>
            <a:endParaRPr lang="hr-HR" dirty="0"/>
          </a:p>
        </p:txBody>
      </p:sp>
      <p:pic>
        <p:nvPicPr>
          <p:cNvPr id="5125" name="Picture 5" descr="https://encrypted-tbn0.gstatic.com/images?q=tbn:ANd9GcShTAfBvEHCQZ46R1A11b__qM_JuJWUAHnRgGvxXXa28HTeXbs1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18382">
            <a:off x="2857488" y="2500306"/>
            <a:ext cx="4293170" cy="3303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15. Koje godine je Eu formalno uspostavljena?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500034" y="1857364"/>
            <a:ext cx="7467600" cy="3829064"/>
          </a:xfrm>
        </p:spPr>
        <p:txBody>
          <a:bodyPr/>
          <a:lstStyle/>
          <a:p>
            <a:pPr>
              <a:buNone/>
            </a:pPr>
            <a:r>
              <a:rPr lang="hr-HR" sz="3200" dirty="0" smtClean="0"/>
              <a:t>	a) </a:t>
            </a:r>
            <a:r>
              <a:rPr lang="hr-HR" sz="3200" dirty="0" smtClean="0"/>
              <a:t>1993.</a:t>
            </a:r>
            <a:endParaRPr lang="hr-HR" sz="3200" dirty="0" smtClean="0"/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	b) </a:t>
            </a:r>
            <a:r>
              <a:rPr lang="hr-HR" sz="3200" dirty="0" smtClean="0"/>
              <a:t>1999.</a:t>
            </a:r>
            <a:endParaRPr lang="hr-HR" sz="3200" dirty="0" smtClean="0"/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	c) </a:t>
            </a:r>
            <a:r>
              <a:rPr lang="hr-HR" sz="3200" dirty="0" smtClean="0"/>
              <a:t>2001.</a:t>
            </a:r>
            <a:endParaRPr lang="hr-HR" sz="3200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16. Koliko stanovnika živi u Eu?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500034" y="1857364"/>
            <a:ext cx="7467600" cy="3829064"/>
          </a:xfrm>
        </p:spPr>
        <p:txBody>
          <a:bodyPr/>
          <a:lstStyle/>
          <a:p>
            <a:pPr>
              <a:buNone/>
            </a:pPr>
            <a:r>
              <a:rPr lang="hr-HR" sz="3200" dirty="0" smtClean="0"/>
              <a:t>	a) </a:t>
            </a:r>
            <a:r>
              <a:rPr lang="hr-HR" sz="3200" dirty="0" smtClean="0"/>
              <a:t>oko 23 milijuna</a:t>
            </a:r>
            <a:endParaRPr lang="hr-HR" sz="3200" dirty="0" smtClean="0"/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	b) </a:t>
            </a:r>
            <a:r>
              <a:rPr lang="hr-HR" sz="3200" dirty="0" smtClean="0"/>
              <a:t>oko 97 milijuna</a:t>
            </a:r>
            <a:endParaRPr lang="hr-HR" sz="3200" dirty="0" smtClean="0"/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	c) </a:t>
            </a:r>
            <a:r>
              <a:rPr lang="hr-HR" sz="3200" dirty="0" smtClean="0"/>
              <a:t>oko 508 milijuna</a:t>
            </a:r>
            <a:endParaRPr lang="hr-HR" sz="3200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3074" name="Picture 2" descr="https://www.mediahawk.co.uk/wp-content/uploads/2017/07/numbers-width870height437modecropquality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72646">
            <a:off x="4623070" y="4630555"/>
            <a:ext cx="4124440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17. Koje od navedenog je nacionalni park?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500034" y="1857364"/>
            <a:ext cx="7467600" cy="38290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sz="3200" dirty="0" smtClean="0"/>
              <a:t>	a) </a:t>
            </a:r>
            <a:r>
              <a:rPr lang="hr-HR" sz="3200" dirty="0" smtClean="0"/>
              <a:t>Plitvička jezera</a:t>
            </a:r>
            <a:endParaRPr lang="hr-HR" sz="3200" dirty="0" smtClean="0"/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	b) </a:t>
            </a:r>
            <a:r>
              <a:rPr lang="hr-HR" sz="3200" dirty="0" smtClean="0"/>
              <a:t>Velebit</a:t>
            </a:r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	c) Kopački rit</a:t>
            </a:r>
            <a:endParaRPr lang="hr-HR" sz="3200" dirty="0" smtClean="0"/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	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2050" name="AutoShape 2" descr="data:image/jpeg;base64,/9j/4AAQSkZJRgABAQAAAQABAAD/2wCEAAkGBxMTEhUTExMWFhUWGB4bGRcYGBsbHRogHRsdGhsgHxgdHSggGx8lHxgeITEhJSkrLi4uGB8zODMsNygtLisBCgoKDg0OGxAQGzUmHyUtLy8tLS81LS0tLS01Ly0vLS0tLi0tLS0tLS0tLS0tLS0tLS0tLS0tLS0tLS0tLS0tLf/AABEIAMIBAwMBIgACEQEDEQH/xAAbAAACAgMBAAAAAAAAAAAAAAAEBQMGAAECB//EAEkQAAIBAgQDBQUFBQUFCAMBAAECEQMhAAQSMQVBURMiYXGBBjKRobEjQsHR8BRSYuHxBzNykqIkQ1NzshU0RIKjwtLTg5TDFv/EABkBAAMBAQEAAAAAAAAAAAAAAAIDBAEABf/EADARAAICAQMCBAUDBAMAAAAAAAABAhEDEiExBEETIjJRYXGBkbFCofAUIzPRBUPh/9oADAMBAAIRAxEAPwDyWjoIbWCLgmJgxIHIxuZ8hgsM7tpXUFImbnTYE7iQBETztOCMnkoplDYlxedgJPptgjhdGt2r0bNCmWJExcdeZwDEtoi4blGSou0oVbVEhdrzNxP0x6vw/M/tDVgwAAKa4MkVEElkfWIgiQZkfSi+z+Wp065NUBgFaFaSuogQY5KpafOBzw1zxp5ctSSRrRUMjSVMaiBzUbx4MegxqlojqFykWvPV6mujriusEytnstTcAhWYRusHuiFndfxE6yoDSTRYElWW2gyNJgkRImIM2wvqcQBWl3pcDSRaQQCiz6E7zNukEniGYJCsTJvfbex5Ry+OAl1MZKgNRX6KPUJC1CGT7KkkSS0hix8Osck8cH9gKTD3m0IdTFVixCnubWH1+I/Bge0rV1VgC2kMImygGxvcr8sM5+1IuSZBUiDfTaD5fqcJcrVGtgjMdLwssJI0G3ObSBbr0FumKx7RUCcvQUGVercwSVkgTPISbDnAti+91QD92SdIAtJOqPKZjoPC4lfLJUVEsdLLEQCO/qkdCNPzwpZNLsxSp2Vo8Peqgy7NJpuRTaRcaiSSLXA03xb/AGa1pSCVzJvHWLWM7XnCGtTdM4ilHFPVOvYydRDTtaSMXHLhNRBEdI/l+OFZWmvgZJkdUTUAFhHpzj5zbwxrOIsEsSN4i945mMTZ6oEYAWMEkAgbTv8Arp1wBxASoIMybR0Pj5eeCfmSSNsl41mAsP70GCBaZB3ETyFr+sjCT2nyn+zljBdRKwNMBRMAeIEc9xfbBucqMwKyAS8AxtKEEwbTYjcb+OAuJZ5pWnUChD3QV2YzsVN0MC1yDJvgoLSZHkk4cgZBVtLBARYk7QJHifhvgys6ouhh+Ijc2FvD1GEHCgy00A+4+kiLgg3uLbbD+E4cZiqG0tpiJszXJ0EmwBA93c9cBoeq72NaakQcMrFUpjmVUjeBI+ckHnhulUgMSLkEBtvD54QZcFRHd90RHKx26dZw1ViU3mAQIEjYgWjvGPrjMsbkY+SCqjBGlu8WAWOs89+n9cDe0dstHJQNuewv0328cdVahmeXaQdpgNffnANsccfYnL3nVCmQdwWXlsY8emKtNNWGuUFeyPCwuTYlSH97xW23lFjh9l8wSb8oAGKb7I1apasyVJOg69cnuxFhtPTlvix5QGCWueu3yHn88D1CTjTCyvgn4lEEFZOoXBFrj1/phDxxZayAArcm5nzN5uem2Gb1SNYJ3Cj4eu/54EzQ1kE7C5tI3HXbEeKG4hKwHgiqXHdIiRtsQxnn5dNtsNa1Qe76x9Z/XPC3hiwLbljJ9RyxPmmIMyAdN5v6T5AfDFGSHmSDaoc0Kqibec8vIxaY2xqrXDGDtIN/Pn4RFsAZHLyhMgAXsD153x2SNUQDcx8gcTQxR1P3BikF52mGq0O8dK1NREjksj5/DEmer0iC6gljvEeRkTgPQTUDEGwaFJ5mBPhsca1jQSNWk8iLX8fA4DHCndmaRgKA5NTj+JCT6mb4zCd88pPuD5YzDPCym6Ged0Fq16bAEhxeYMzuFkeAkk/vDFjyWvQKsd8agSec9QIBnSfjiHgBeGOlQNi3OIkGOQjng6uClNqjtu6qvKDcAQOUnffY49cdJ9he/EXRarCmNUEAskwWAgrM8voOWNVc67Kj1JMgDvd5zpgAzvG3ja3LCrM50jUpclu6S0R12A5COc/PEuYzKBzVU2AQkTM92bH0+eFS/wAdAyTstXs1VBrUVeCpcrpYgi4KypmAwHO0xA3GCfa3Xl+0S5Jbs5I3YgDVYRcN8VIvGKsaoosyt7sjfkNp87H9XFqpu/ES1VGPZZCiuo86tWIY+JVR6R/Fhajri7W64/0Y49wfIKirA7rJAlQRfyI0kXiCPhy5BYZgTIW8VFErJgAdF32JgYk4m41CqCIqprA6lfeF+f3hPXHXsjn07RWJGljp1EXE6gCN9JEjlcThUcbjPd7AR9xp2isFDciY0izRBMHqAeRNzgKmyq9MBlOmZvHIiRO1ybeHhgr2o4X2FKkZZ0SRMSBsWBiymQdp942vhESGNPcRTMnY2LO5A+8d/Pzxs8FbWEosj9pe2puHR1KlhUsRyOmIPnf8YxcMxBpo1Nd4IA3Fp35j9TyFQqV9TqRp0hTANxcg26kk7jqbY3SLqq6apSLe9YxG/KL2a8XxPPFLau37guLLC1RxU0swsPekkGPG14xDnq7Iihp94AERAAgx1mLfHHXDS5XSw1kK0EAFiwUsI67X2wDUqGprZ7qphl2J094+AsCJ8sUQbtKQST7nWczMVUFxN772DXIgz7wxFxXNqVKwjSCD0aSJtuDI54c8Z4X2baw2pxSaogvDIAIJPUmLD44CzOTbMO9FyqMiwBZtTEK3723LwwyUWpJV+DLpir2MP2el2l1fvGbyAd/H9c8PeL04pswNgDM7+6Ry8/piocJPZ1KiwxZSGIAInrFgSJMcsWDP12Aq0pI0A6pYss7ES0ybjaLjEsoT1WuLCmvNZFTorrEx7wHoRe3rhpkKdPs0KuIsJERax9cV2vnlIYgEtTIOogrGkKR3Sbjuwf0cHU82IFQkKS6k01Gm0xOn95f3ugI8tlaSZl7BGeIeCTMvym5k7eMc/PfEXHKICM3e7gSOX3r7mdugww/7PIKEQC0wGtIuTblY4F4xmQyOABDNzPRlG3MQo+OKHK6pBwfmQdwytGWHu01ZYeZLEkd0AjYknnbfzxrKVZ25ficc5QxRemUJBTVqmANJW20/1OFKcXKsRpHOLzqJPI9B+OCyR1RoZnVsOz0Ekc97+i/XEdWkDpneY35bx8fpgDMZo6tUg6xIjexmAdjfkPxxJUzDFQfnsD5eO/xx0cbjQpKgrICFBI5778z+WOswmsptpI7xtsQx8fT0wuy2f0sqj3WIiOcsZ28frgWjxMVMwqCxhlGkn90t5RI5eOAljlKSZji2WSjmE0AAnwty9LbRiN8yus+BEx0Jmx5YAavoiCXLyBuJg6ZEkkyTbyOI6jkm8SJvHLSY28YwtYdLoyMaJG4ie1mSRsY3uSYPz/RGHL5mmtMhCoJFpItNomRG/IYo7ZoaymkyQYJkMdwL+fTpg2iQUAqX0kNbVAOkiCbc+f5YXLArOainuHa05gsdp8rdfTGYXoSw1GmJPp6wFtO+Mw6kNpe4bTrLQOkwCwm56WNulvhI5Yh4vmlzGVK2Vxoa147y3HmAR8cQ8Rfs3pM5DOyaSRf3bEEc7sT+GOM1mVZGdVII7pk3i0dJjFcnSMirplV4zRbtAx2ZdLAcjvt6/LEKvCVBzCKfhH5YO9oq2rsiRDFbEbMNxfqDy/iwvr2ZwTAemI+GBjvjG9x37RZym3ZaAGD0lL7yrRfned/X43j+ySiv2tNSyBkBsZuZ3BkNYsNseZ08iRQJaC5YXMHlIgnlj0H2GydXLkVgQoKKxJ9wi86gI5cxe3oXYoK9hE2oqgPjVM0z2ZsaDcpiD3T5WAOK/wAMrsLSYLk2O03xbfbNHNYVaqFO2WQhuBbmbifOCCNrSaflMqqkQ1i08rdefzwGaPJkFtR63wjVmMsqsxKsj0zAjvJDKTzkpeZ3U4rFPKDsqxMTRBUk/wAekfgfjhn7EZ/TSrKW2ZSOV9JPlumn1wFnwQM+B91A+4+6wvv0BxyjJxi/g/wZdFUp8QpagovYHUGnr09N/DrhyhDLSVQIKwepJJI+Z6YoXD1YVPCZiRe94j3pnfbFwq8XGXSm+nVLwQBEXEQR4z/PE+SFcDpLcuHsbRkK0+8KhQibFViSeRHLzOG9TgC1MkFHerFA5HNgQSo/xQfwwn/s5zQdalMf7vVfxYQbYKo8d0540wbCqKY8AoZB9MU4sFx3+X4EuSRNl6PaZWgagPco1EYc4TSWHpB+GKctEg9pMNqkEGD5T+t8ej5iklQKWnvVSh7xj7RNO0x97FD4dRNNDUKgMGIUQN1EkwbGDA8zifrcbVfDn9jYRTTYCMuKefqOag1kWMSCQSTvafPBvEyq0GXWsu4JMztaL/4z8JOBHzAOcRzA1oJ8Cf64Z53JgBC8atajvXiSC0E+Aj5Yi8R67Da4YgNQLTK06YK9nBNhEzMsTa0wLm8xzwRVbMGrRd3TQaikd2PdBYQfeNxJJiYFurPjqo1JdAvUs0iIEqdW/wC6N/5469ocvTpUqVQNTZ+1pnux7o7sMw/xbDaDh+KpbsGKSOs27FO1dJOvTJYghgwB+t46iMB8ZyhWirz3W93zVwInnET6N0xPxDM6VRHJ1SajAfdkysjlO4HQeIJ74o05NwxJ0qrpJN/tQpt0Iqn4DFSUW6+B0LUkb4LWL5Ws4P2miHM9JIsdhB+eAOH0Wqaz3WCUy7LpEGDAE26/qcLuE0W78FoCkkSRIAJI32tth1kFBosykhlamWK/uhhPjuF+WDSV0HlbdCnjKf3RnTCg22Gw2/W+O+0JpkkRducj8o+gxmayr1CLWZd+RI6TiPKZZ9ECIDc7D7vS52PxwE50weNweWDU42WDG5sf5fLB/CkRXYhZg2IAgBjHI3jTt43i095jgZhSx0BYWdRUSCYHjNuWDxQdkUBqbCJgEepvud9umJ8nUL9LMc41yR8VqPVYEKq8gBYgSTp2v4R/LAysUi6MIixkTeJmORnaMFUssQTNUaiIVdVtQ3E7mB0wPxB3v3Pd2v73iDysfnz5qhlcpW2LTt87CuEJPaSGAggNsOQtcnfc88MspUAA7rEAWM7EfrrhbWrDtE7tgOVvAap28/DDTKKGZlEE2OzeZ7u0eJF98LyPbg6bVJUQZlZaZMGIgHaBHrET441iCqmpiWdQZNidosB8MZiil7DK+BX/ANravVNRCTTVSY0wQADudzf8cMqukZctfvoBc7kqDb0bEGUc0TVRkYsCEi4BuF32g/MYl45VVKK0XIkaSBzgATbyw/K9lQ6Ig4s4CoNUjdd5B/DaPXB3FUV1y5X3ig1f4REt/mBB9MC1WVoECFWBzkTJMdTGDuC0gc3TRwDT7IrfkCzbePe+mCxvytHSXDOM1MiL6oPwEY9F4PngaVGkW0otNXeRMgEBVNpuw5b3HPFR4zw7Q57MXp3A3kEGD4xizf2W0xWms4ugVEHLuAgvHWXYA8hMbnFHT2p6RM6asM9t6tWvRR2VFAaQs/aeZBNp3gwR8Y8vp0KlMnTI3kRvHW1/1fHvPtKoqZJwRMLPwvjxmplizsl4B+vTBdTHSZje7H3sOxmpJI9xo2m5kSP1vM4fZ7LhWbSSVrUWQg8oV1ggCImPz54q/AssVZu9aBtqB9b4tefUjQ4ckhtiNgQDIPKT8zgYTXhX7GTtM8zXKBdaggAiSJj8LAk4nzFcM6iCezNwRIuwE7xPe58vk3zWULTpC2Nxztv/AEnAD5Zi9lVTNz+vr44nxtS3GKVlw/syzH+01xaCF28xN4/PCChmic8zHlW1f6ifxw29hNS5hyzWjw5A328sKchR1ZgwJJfl8MegktKJ5cnoprHs/KrTb4VB+AGEHtxVVK2hTHd9NTOxNvX5Y9B4JwlEQFzqPQ7f1nHm3tdky2erObUqLLPiSsqAPT4A4R1qTg0v5QzHFxVsT5itD5d+YJWeUwI+hxLxjiQ7t5IbVzFgD+eOeKvelJsGkKOUDn8euFWYkpqkHXMCQDGw38AfjjyMONTep9g1ukw/Ih3uTKgG8XjzmSbfI4j4iGrMVBvsCdtQGqbeAF/E4Cr5pkCBrSokeu3jE/rbEKcWcVAum6kmesjn6QJw2GL2C4LBw4yhDnvSBq5NESYn1wXxbhzLlNTk6mKKo6LKkt1KkiBtz6YB4HSNQ0wIu5RQDJFkBk85ZjHrh57dBVdkU90MqDnAWBfBx/tpv6BQinNWC8OAOXa0t2LKG2I7s+WAspl27IEVBqqEhgAWOmBe3IsPl0w04PAovET2bkdSdLGMKq+cMtTAuBOo6R0sNI3M9eU4F5GlsH1e0tida6n7MEd0kkspsJJJjyJAnpiHNZsKNXZnSxUciZiYAEXsJm+Js3w7s6aguWcd5lHu2+7qtJBF/wCeIab1KlJJhAlRm3vJUC87kGOgjAOOptvsv3I3v8iWo+tArBjBkkCBNuTW+6Lqeu04XsqBxUJpqVUgMUhTse7DG99jJE47TMkk6Sy35C+5H7pGmehwDQSNTFW06oGk9033YE6T09B4YBRpHKB1xCvWZYRxUG4YFtQN9QuduXiAMEZfvNolQRYnbV4CBv8AkcMcoU0RYXAJAmx22JBiN8Adl9qzeKyYAvA5Dr+eAjLW6YUVZ3WqIILGCJBmNMkA2aYFuf8APEtWrBQUqgEsCwWDIERfnMRy3O2AsxkyT3xz73O8QeW8/jgqtlkFNdA0jTyPO8nxFpHMYYnp45DSoiy2TqMqsEQyN2YA/DTjMay9FSiyxmANhyERv4YzAvJH2B2IeIUwxDgLoejYrzKvPiZuu+FHtIsV1rusrp0gTF7sJjwn4Ye8MpDsnXUrFe00KTcNBERvMb38fDCfimWd8tSVoDC1/XT8sW5PK0UQ2srmSDsYAA3O9oP5Dli1eyvDRmM2tMkQiMSOZ0qzjbkW0fPCSpw1lUmZI5eH44t/9jVEnNVqhm6ELO0yok+EA4ZjWqRmR7MzjFQgJUF20FSJ+8JAn4/LFq9hsuKSpTXZVI9RBPzOKn7Q02OY7FQStKajnxJ00x9WjFt9jr6fX54fiUvGtk//AF0y2VaeqlUXzGPGuKJprkf02x7RVBAaNyPn19N/THm3tbkAtSeo/p+PwwzrY3E7E6kLeDVDJ1CJX5yJ8OWLZxFwaBYT3VUt5AkT6fniv8DTWTaLH4nDKtag4knUWCL1UaS3oOvUgbkYRidQNyeoq2dqMKhmRew/Xnjikhk97T8/GJ+GGOfyjGpME6ovG5i/oDzjGxlitpIPIGJNp57dMSynGO0QtSD/AGVQl2ZtgtjJv622225Y69kqemq1QibwuO+Fg327wA5TC3+ojyJwy4TQNPUSLk7/AAx6HT5NUUu6JpbMc+0XFGpUgxMGRt64S+3WfDrl9O9aS3jACyfSR64j9unLIBtt16YUca4giJT1G9NNIkXLNe3lOD6qtLXuHitsUNRavXairXOlF/hDEDfwBxrNVWeuwTSFBKU5MkKsKJ5A6R8cQ8MraKj1DBmk8gjmVgb2tv6Y54NU7+rTPdm97wAdj5b48tLRGS+I/lkeeyMd1hcMCltwRciPFQcDpRJ2WYAu3jsdPL588WDOZgFe0IIgQIAgTvAI+WFZzpa1jY3IE9TcRb8zfA4Zyatm8ls/s2ogsare7TDvHKZMc9zH+kYTcTru5qPPdVpN9yT8dpPw64cezDdjk60EyFYDa9gB8TUwir0vsCQZMgsBYSSPzjx9MPzRUYROx75PqPvZsDSwFjpIF/4Wjn6jAlHLliA5Y3BJ0sZAYGNRtNt/PHfARvy3g+hv64X8MzapUVCxcAiQdzBvf8PHEs+Y0N6nd2GcQQKXY6mcyqgXm+mTG+5jffEecfsqYpsQBBck3kkhYgXgRAEXnHSOqO03TLUyTJmT3lWTz5nAuVMdm7OEIUXNxcmR8/rjMia+ouUVskQksk1LjSDJ3m1j9Jj88ZXyllQm5IMCxAvbpyGIs/nqWupS1faMDspiSo2bbY3BxLmoNRmUAaEuOY8/Hvj5YFxaR0lwgvhxtonvFgYvyPj4TgfMwrMSdysKOcLff5evoPw4wEbaYYX5zf8AOMF/tAjVPScDFNTsyqkvkZUzDEuaZO5aCJtM/GOnTELu2h5gSsT5/S0jEqVAwVkt3TpPI7TfpE4HzldWCBNmKrA62n4/lhjq+DqVhVKnYSwHoD84xmI14hQXuu41DfvH88ZhelnaUJKasuaqVG0sWJYLdQC9zJE2g8zzxJ7TAsqQB3TcTYbfHz88A0az9o0kXPetBOw9THjyGCeJuFQGCVAOqCJubGPhPrittuW4Vm8vWBsYVl6bET0i2LX/AGahErlJVGqIQpsAWmZvaYHrjz+k6mn3rsgmxvBt4bYZ8LzUgAmCII/MHlgk3jkpLsY1apnqPCOCjMpXzFOB21Z7zJIpsaam/wB2Ft64L4KcvRECorEEgwykzP7oOPOMrmXpqFDMqi0a53NwLeO08sM8hmdihDHnb4bNh+LqvZE8ob2ekPx/LI6FmIF57p2j9D1xXeJ1MhmJZ65TTZBBBaJgmxnf5mcVfOV6wqF3FMHTCyTAvcxt63wPWo1XTUCBe7ENpF/3j+JwU80nxv8AA1cDWnmKWXYhPtdQhCbepETbE2T4lSFNooMzMBpdnHdA8Im5EnqSRthFVybKA1Nw7NaTvG9hy2xLWcUaMrMkAANzkwJ8OvgDieOaU/S6oBbd7C3rI8PoCGw3JBtG0iNt8RvmFF4j1NjhJlMyRA1EwTPxJtjupm5ZdRgTsN7q0QCP4TieUZN7m6XdFt4Jm0VCdJ1kRq1cuULAtHjh7+3UjB0HxAIv9b4q/DbrqA0gDn87R1wfw5wx3588Px5ZxpR2+xPPLTCPaDiFFz7jACPeix5bbjwxV8zkVdSGfTJkMomOm56dPji38XqAFQY2gSs/XCjixUEAKLjbbDcssl6mxkOpglVFSrZJErrTFQstRCCdMRNj+GOkoDWVpmywJJgGJYn5Y7ztRBWpyhsZDBtrixkQR6zbElGhpDw06mAWSPX+XrvviOTuTsrjJOOpBSUidzEjczczb5YBzmUZTFu8dIO24jn5jHeZqsp0BjqAuJm8+GIlqknvE2HpIYR4zbBcI7xEXMcOqrkKummWaSIWGPvBdh4JisdiaeUCOCHYqNjy723mMMw/+zMwsTedvHCvP5ktSDMZgj6/zw7PK1FfAHBljrGvs1Jfx1fn44U1KCU2V77wTb1OGXARqYT15ec4W5lyXjoSNv10xPNWUZ5KNWD+19cUqA0khqzAsT+6oCx5EyfXEHEeI9mgiDK2nb94RHiuGHF80yhBoRwVA7ygkbCAReLTvvOFueoU30SkFLiCQJmTad8PnTkrExzQQo4YnaZl2YklmADb3ZoF8S0+MnTmahJOoaFPiWBU/wCWlgzhXDqPaBmV9QP78CZnbQfrjScLoijpAeNUnvjpb7nrgpaHyc88G+QjLZtSndJZqKazF1YD39JG0WMHlfkcCZvN/ZGmuqGUd47gHy52jwvgnh/DglQOquCplTqWLGbjTJHKMazCWZQzoCegMfjH5DC0org3xIt2d0K7GhLN1Renegk7Tz2/ixHlQyvUKkd2WEWuSQd/GcS0cmugAuREkSsyTpJnvfw6fKMbp5KnqaKl3ksx5HUOQvHl4Yx0baIP+yw1ygcknvRv8IxmCU4ZUizUCOve/LGYLf3GXEr+Urd+JkmIO/hvPlGGdZQwgRAMFhYiBHwGEfDKQ1d9pA/dvh1lWCloIIkaSB9b4Xm24Fz2QmNM0wVaNQPXcWNuWBsrmG1Ajde9E74bs3e5YMyjUgYawPNVU/XDYzs3Wktxt7N52YYqII2enqAPgJBHMeM4tDZqg7DtVpsegFRCI8jvflitZPO5CmCAlVj11x+BgeGBq2dqvpFB2QAR1t52w/FcI0qaJ5NNl04pUy7oDTYqxAuqtbzDEb9QR1k8x6FajoKK1XWwYFzrIAsLd9rwbWtGEI4Wziamb0RuNBJMeAYRierlKQIC5qpNpmiNHxDTqvg/M5W4g7e53V4T3SEBJ2hn38ZKgc+YxHxLhlQBZZSkEsdQlCbACTBF/L8CXOk91k09dUG/OHSJ9cLc7lawqSualSJGghgLwbWBMXA6/HCp4o9kEnb5BczSpiizghmMmALFQZ94xfnseQxxwOijVHcyQQAthJJkxPI3Hp8gPaDJ1Q0U1JW8HeR0I3jw2wy9nCwpCaQkbT1BiSXmAYmB8L4lyxaibNeW0OeH5jSrLGmFJIM9d15+k4LyWaj7yAAgWad9rxEnz5emJqOWpLvoYA2jVF9iDEx4G14HjznFn3aSEDkCp52KkwYtzXwxPHqmlRK3GW1DQ5xHtIsSCDbaxN+U2wp4o01FEcrTEtfkB5YhIrEjSDGxsJA8bRzifLAOfpuHiopttbTyiwt08jvh0s+SapnRwJsBz9cGppYQ67GLt3YbcbSRgrLUyH1TuRFuYWRFjEz8Jxn7NTZQzkDlJB9J+Z/PE+SrKAQDMXsIIItt5+F8Yo0+C+MKWkVZ7IPBcMOtj9APC+/LykXJI4Dsd9YU9QI8/kcOxVUJUa4Ki41C9wIA38LX8sCZWiXVSgDSQW2gEz/P4jBKd/cRp9THa0wcm4I92Itf6W/niv5mqvZ+o+o+WLTk6RNKtT3kW8bx8oxWOLcOqju6TdgL2sOck72weacZVuJ6dedfMZ+zbd8R1H16euB8ukuxnYn64zgCFCCeTCeW5MfTniOnmL1PM/Xr+tsLXmK/+QW0aCKxlQDBg4GzVOeV/DGqdblJ3xMrif5+m2AmpWmeddPcX5eneBy+uOWofZ7/AHtpH5YbZfLLPT1GIqvDwRZxvsf5YzWxPiKxeJAPPEVWmSO60X6x/XDGpkyAbg+WIqOXlognywSkqGqabMo6tKgEyDJJvgam5Ez3thsADz/DDNcqDpAB0732nkZG2Ic3lIXlBudtxIjr+GO1ofZFQrAqJAn1/PG8bXhrG8E+ImDjMFqRtsqFJ1B2+WCxW8/THPYQcSulrGMY2mNc0CK5vbElFRN59Ma26Y6p1wMbuC2+wUqJixcIpggQJja2Kv8AtiyAQY+YxYeC5r5jrv8AyxRh1XSEz1UNOJ07f1BOEYzTK0cremGHGMzKWs37u9uUHnis0XNwd55+Ym2HTkzccXyywpXnePHG/wBppKe8jHxVwv8A7TgWgCFv0vbEdfIOReNUxBIBHofwwMp0glVjM8cpKJFKrp209qTPhEKB88dtmDXUtVVRSAOkdqVK3kdwQGAtafXC1OFMKdQPB0jVckabQLxBNxaeWN1OGIEhhb7xs2q1ojby8sS5MmoZfscDJ1qFWKNQEVNlYKxUWJ73L3YDW38cM6FSqx0ir9sGPesywN7R4z6RE4Go55gfsiQIgCYIEAb89tsErnXUFRSp73JLBjG4MMOd/PANJx83JrknyNs5xpFX3W1CVB3vIG0kkEgkGFAHXmsbjdJyA6d4RJ1STIOyswkWHl64VPxZgSGQKrkAwCY7xupkmbzNr/HGHJ9iw7wqibNNwt51Cxn5CRywEcSvf6BQxxQwqoHXVEKRsb6TtaNvjjeTpkEWG9t+8OUE738L4k4XmQ7AySJmw8Nom53v47YMq8IquCwVlMyLSd56zzwSjJ/yxq1CPPZaoyQqD7uqTa17QR0GJuGFU/eEM3MiIb974c8WOjwvMe7pKAiIYWO8EjbpY+OJMl7JSCrsCCSxK3IJMmBM2nph0ccpKqGKLfYXtnzpfsV7R+QS4O8d423m+Eud7apoNQHtGuxvCGDFonYepa2+LTnvYKhUVFNY6kaQTpV4ggrMKY57G+Dsn7KUqViXKwLMxggAx3hfx33xi6SSMjhkipUM0EGgFgzKNTECx3XVygxvy3xOOFgToJNoKkFSD0g779MXSnw/LAyvZ6tpYo0/5r/DG81xvL0R9oaaRz1Rv4NM/DDI9NXcPLiWSKUisZbgzER2ZEtJgiIFrGTuCfHHJ9nnLxoI536EmJ8LYa1v7Qsop7pLk2Hd38JH/wAcJq/9oVMOWSkw1BdmNhDEGPOZ5Wx3gQWzbEPpMfuMz7HVZGkqJm+qfoMbpexVSP71NyBvyaN8L837a5gU2dKYIAJMwxt5Qdr/AAwLkPaPiNYkLChT3CEMHqDIMDe46jGOOGrB8DAtyyN7FOB3qo8wpP44z/8AyWkf94Xz07b8tWF9fidfUNOaLGdiFAmRYgKJEHkQfPCnN5jNVVZQz03JEMXYqtgSRLFgpuN+VsKU8L9K+4Kjh/Sh+vAF76moe4wHuxMqDsTa3TwxHleG0alqlaEDusyBBUSZsbbidvlhXlM3okPJSZLMCTyW8CIkx0tzwNm+FBqOtffk2RoD3m/XYW88K1w121sZ/b1bos+U4Nw4opasgYgEjtdpvFmi2Mx5vS4FUUBZZo5qWjxiOm3pjMV+Li+A7+37IHzFMhQ0iTykWHjJwA9eZGO83EkrUMdOfwtOAZucAoCIxOmaPHHNPTPP9eMYlp0yxAA+H6jBdLIeBnxt+OCXATkonJ0lZKCbcz8bEDD72fp22AjaJ/r9PzCpZLYWw94fRhfH8vXB45UyaeS1QPnaPasQ0jum4BkkbTOwwPluHlB32BJKwLzvAnzBO+GFZGDaxA/L9fjjjSYJ3E3HkRgJSk5HQlRNnsuFQEGSTB9TB+owI9TRKiS29oKk8resHDd9LhUkX72/IEGx6TAnxxBVo9400gkyGKkSPT4Wwqc23pOim2kkKDmnbTq1EqYNgtvGN/5Y5zVWbst4AAFudvDcxAHPFryvAzYureFo/OfhiVOFU0PekgfvDux4yAZwyGKXdFUOnne4hyWWdkX7NlaIY7z0I5C8GB44LynBKzXZGEm5a3rc3xZ8hSox3SABuACF/HVg2mwk6TPQoQR5FQd//KcOjiSKI9NHlien7Op95Q5O1jY/GPScNBwWgILUZIEWmPLa+JGbrBMXkX9JAj4YW8R40KSsSTAPOQfi1vhgnojyOUIocpRoKP3RzlQY+BxymZpKJWqAOQBieVog/PHnvEfbFnU9mKm9tWxjczH6nFTq8TqZhTrEozRbV1tt4W/LHKd+lGeIkexZ72ipUhqdxHXf6X+Jwizft8rgmimveCRI2HUT4Wx5pUM1ghAZRSgqxYc7nrNsMuE5inTAAphdyb/ib4GWpqrFyyuiwZz2+qhTpphbXJLRMH7hmwta3pin5v2wzDn+8YCb6e7IvaBbmL+GHNbMLV7gUOzWCw035BQYJ8wcCj2ULhyVNNlAKqoUhpBOkjUGBNoMHngdcYepi/HX6itJnXZv7xgWiTJnyJmT/LHWTp63YOWbusRcmTErz6xh5xLglbTT1UNIVdIMEEQZOoA2N9zBvhn7Nezrqj1yuuLaZNgdyRHLeZi3njnmgo3YTmkrK1RyNaJU90Gd+Y2id8N62WJJcANLC20XuLHz2xaODcKZHOoWvoYKTPSQSCDz2wLwzJrTV7tqb7sE3I35A29RgFk1KztVkfDXKd5GswBKiVZIAXpEEGTc7LhpXzxUtpBDwGVQzQIjV3gO6IWJjZiPHAlLiTdmVIYtpAOrTpE2bSI8PPbpjWZSkBeteQQ1iFus97TMjaxi+JdFttoQsd22FrWZ8v2jL2QloJIUoVN13BYwOlx8oeG5xLgVEqlbwpOq8m7ao3+WNU85SDd9ywTbUFeSZkDcKOcYgfO5WGVdIpkAiVuDBMQVsbcreOOjGtqZyjp2obslIq7srSJN5kkKIEi3TzvjrJqjKAggsJiTExBvBB8pOKzX41qQqGJH/EGq4NwNJA73j8MNcjm10klKunSApWNK6BMQQYkz8BjvB1UrMlC1uNlAiCYi0BiBa3TGsB5WjKghqRnmwSfHcE7+OMwHgSFPEeauJOOxl9rg/rpiwnLjQbJexhQCL9R1xwMnovyPKJnn08sVeLYanZJQqEhUddh3Y7o8wRbGwKSDdgTtYfSJtiHLKwEyWgxIg2Hl9SMGCnTMiGM+6yyf8U3j64BPejGou2yIxYhhHX9RiVarRuI5G9+mBRlKanusxvOlhEHzmMOcnQd9tI8CJ/0j8Dh8fLwasWrhCztHawBMiIAHj1wx4bk6oBDqRPM6lN/ArHrJwzy/CATL9l4yoH/9ZHww2y+SpqPdTwKuY+ALEYZpspx9OlyDcL4WoURqkW1Fota0KsfrbDShlqQ/37zyAGoD/RIx2uVEWpORzKs8H/SMdsCsHsnH+U/EE3+GGKKRSlQwpGY76nxO5+S47qMRBaSP4YgfGT6YTJnqTErMnoybeilfhgDiWbVASXSBuGZwAN9hMbY1zSNbHGazVEj3Aw3sAv8A1MPphBxDidAG5JcCwaNvD9dN8Vr2g9oGBCq9MyQYBcwIO17/ACwu4EyVKfaODUbUReJW8xf44R58nDpCcmXSrJuMe1GZVbWR2OhgT3hBsV1Wva4whzucquw7SVMyYAHoI8t98Mfa2CtKNchpMkGBtsBO+JcxmFnvr67fLBvHGPzE+K2kzla4NJlm5F7X9OnphJw2uEUgTzuLYPz1ZSCBC+LCMQ5SiNIgR9MLll0o6K23AhmSajORBCxuMFUGHcbX7zaSNOwtcSRO+DlyFL3iPOOeHKZDKTTCqGhwAA2kPqgbg2jr4GfBUsye9MKTSXAv9nuKBtWpKcIZViguYMSZG5A574e0aYPa1J+0chWpEhtIsVKVBdQAo3vPIiY6z/sx2dLSAY7wmASFDSEZibwNj4eoUNkatN2NEmdzM9NyvQTv5YWqyW4Cbg3Y5pZV+8KvaAe8pUSIBuDygg+VvKC8kIfVTqHWLBS8HT0jkI/iI8BiLhlKsNLZg0itpvfyIAMbb3vyw7y9WnICCGvIPd1CwsGuCJnxxPklp5AyZIoVZ+ooUmmvfUyrIw3Hlbrhjw3hxamukw2k9oE1MDy91oZRsJ3sL4XcU4mMqrGGbvaUUbg3vfvCRz2thGfajOB/tAVoA6rwDMXiog1DVOxPyxXGSSUkl9zdTcbRZs9lqehgyydJK6VJIIBggfhPxnFc4vw8kPXVAbAlpFumozYyCMWb2W42tdZMSvvcyFB1SQFkkb3B+ZxY6/CMvUkPA7QEvpUgVApGjugz0JIvYdTgemmpuSm6f8/2BjzNSpnkRzimx5MRBPeWI6zMHkOmJRvIIcqZIO2nn3Zs03xa8x7A0qzMuWq0nKmSJ01BNwPdAIFrwMKcz7IVaDamB0gd8Ez8GCgDbocPljkrfYpc41sRPWUqpEKVMxygxaAOoJ9cd5HiQpSYLFhLFZAG9ukj15Yiy7I9WwIGpRpYhREHZiSDfaemDcvnzQqEVGcJUvTYBT3RHdensrAQJ3tzxH4ko8ci5TdVVskRso41E1FLXIVQAPIHbG8I6wJYlalMKdgWVT6qth6YzDvFl8BmlGM+poWSBziYHpefDGu0A7xUzBvHI2/D54jyKWLAmYveCepmeWOKtVo1LI6kmR+fj+pwmPNE8NtkDM8i0yGvGG3DgAyam0i4JInyt+tsLuH5Or7yRM7mNvCGnD/K5GookBTzIKz9amKo42UwxhFHJoxDGsLHlA+U/LDPLU6YsWpgHeTFviQcQUqdYT9nT0xzXn6OMF0M3mQB9kv/AJXcfRyMUJD4xSJk4llkt29BfE1aan/UhxOvGKT2TM0mPhmaZ/6QuIhnMx/wyZ5iofxU4l11yJKH/PM+py+CD2CEoBxIWm3Ug6vm1T8MQjJMTC9ovlt8VSR8cBVg5HepkTf/AHbH4CgPjOA6zMoMJfxpqJ/9IfXGSklydYw4i9VBGuTMBTc/6qhHS8YpXEsw2vSoWbhwaakAEMJDwZg874h429Ts2LTNxF+6TtuPDAvDabGdZ0Lt/E3xkx4WwqK1u29hOSdIU5yqEzFNGjTSMTMzznx/ng7hnFKVKu7Ansqg1dIYb28fxGF/GeHgMAhJ8xGIRw0qjM1zFv1zw5SS2Aai1ud53PNVrCrEIx0qD+6CJn4/HBWezBYwoHx/CMCZGvramCv92piBuYsfocMMpk2LS4lTyFj63wnNNIySqgPK5apUJBFhvYnDmlw5RESSOR1D18sHLRCxogWggwThlwThzVyVUhWXaZGqIsrdbj44iyZu/CBlKtyuvkdXdNhzABNvTni5pUNGiSKS6i26oUjkVYOTYR70idXrhieG0KYlwuqwanUAJJHIMIgX5dYnG6lVKDqlVdFN1YhqTsoA90hxOoC6kMJvvtiWeZZNuSWeZTWwbRzFNoAJ0tSDIwXUGt3hBMq19ievTCX/ALWpJqZSrRYv/vKZ1EGaUEkQIDR1FtzzxDMU9C9m1OiQ3dhO0RmBuIEwO6O8L9+2BqvBu2qVKktl3SEZKZnUDGrUbOykTNzGoROkjA4scUnboCEY1TZNx2jVrZc18pWOqnBYIQAwJkk3BWBsDvBwhyXtWVBZyhCgyrhu/pIYartpcmBIMYeVcrUpVKVOhRce8SwUgPcMBMD3YkTeIF8RNw2jqZzRUyCQGpghubHeBHgLXFoxVhUJRqXHb3GJp+WW4bkv9rohxZgggdoTvvZtxYHqIHjgat7N5sLKUjUQ/uOnL+EtPwBxlDg9Cz0+7JnswSZ8hvhyvcpamqVESd7wJ2sASOW8YdGOJeST2+D3sDyrYquS4NXo1ta0GQ3EVVXQ3LYkSZIi/PFj4dxnNhwWqArdbLBW9yVgEQRubHbA+czTFlqCuxkFVUjcyD7x2W1+oI646yWcRWOvSlWSBI95TpMi0Az3eW4nEmRXK47rt7mS3dsslKhTq1YlkqIJ7RLa4326zviGpxwie0TtKYsXUjUNpldj8tscZbiekDSy011hSomHH3YAFjLQQOfnjniWXarrrIw0gGQp5jyjfn0xfDrotL9L7urR3iRe4r9pfZ79oRcxlqZqAAGEsykdF32num84rAqM8BlYMtu8hE+fTHovs7w006ikOwVlkEMd9ztFvPFmzuQSohFWmGQ72B+Ph9PpTPp4Z4rJF8/Ybjz7Hjys3/CjwkH/ANp+uNYvlX2Fy0mNYHSY+QgYzC/6LN8Bn9TD2PJnzOkQCTci0Aes2xs5cltRqVIt7rIY8yfwwPl+FBhBcM081Zh88N6HBXgAPA/hon/5YHHiUR0IKJzSyp5Van+dLefdMfHBY4ZV3/aAp3hqqD5hDjqhw11saoj/AJC/Ms5wUi6N8wir000V+rE4bQ9Appuv/jUH/wCdP/r/ABxLRrMD/wB+pkbf94AHx7CMStnKA/8AFIJ37+WH1QnGftWX2GfX/Plf/px1BWTft6gSc3T/AP2gJ8vsh+hjk56kxj9oXzOcH003HjbE9PiOWAA/a6ZP/Noz8lUfLHX7TRIlcxJ/51IR/onGnA5ajECrMDlmNX1Xf44Br58ibk+BJiPMCPlhjma9EKft2Ph2ySfQU8VevmabKSrv2oJhdTRvaTHTC8qtUCwHjOaJbQTYgkAGYsDgBGYfenzn6YBq15qO14CmJMkSRz8yb40KxIAmCevP1641QpUhclYXVzZkkmSP1bBWXz7EXAYHeRYYSU1m55G+HmWpPCagAGFh0jfywvJGjmkiZsyqidI8xhjk6moSTjdHg1WxKAjlGH2SyAWAacN0vAPj/LClhk+UJlOIvNLSFdwAhPvWAn1wbw6qKD6KtI1BUaBIkpYw3Ibj13m2Cc/kKQ0rUIBbvTOoAiJGk3jvD54XnO0mdKLtdveLSukCSAXjyva/xxufBGMOOQJU1TC6vFMzRqMrCabzCuNDgldMEkxDWv4jY4VcYzDVgyskVQigkMIi7Qwi5W/un7o3FsNs4tAvI7zRYFiQACGWW57NYbcsD8S4fRXVmEY0yo71F4Y1OrIT96Nl56fPCIqCadbmQ0Wm1uLcrnhSgJ2c6JYaVMrvLagTM/dMFfGCcPaXFKjVl1EPIlXUCHAAJGpTvBG2xIkDFY4jklqGiU7OipF2OsK5BgyWsGgXgkT0w+9m+xVgKQq0lIbWoPa02NwWUSZMXFtxHM4HNCLWruDkiqvkPr8V7JyKTsJuocEoAN5mdgdpmIsNsA5mvUqwyRXab0xJI2Y6TuZBHM7bWxc6PC6dXKgXZXHv85URcTvc/wCU4X8G4EaFZf2cdoxp+6baOUltgDptad4nF3T9BUU5d/YGLSXG4nOaOhSQiKGPcYMrmBOyrq0kiNQJvhNnOLvVMe4ahEqJe4BAa5PaK2m3u6SRcxi28Y4RV/aA7oxZyYeACGC2iZhZsBcX53mu1q1IVWpry1Bu4sgz3tKQWmwsDeMJy4XjnuvkFFJy4BchxZRSJJEk95JJVoH3Sbq42EG82HWSlniElUdlCe4xZg37oi5U3idjFwMEr7NHs9WXK1aZUawJBUg6tRHIeR2B6DB3DAKVVadIEnTDKCLi7EiZtJJnVy54zJiUFbV/g2WmroqeYztSkjhXqIWPfpXNNlie6TLKQSNvG98OPZnj1NQESprSp/eU3WCp66gLw3MXNuWGHEuC030VaukzKmXIAvaSIYEDcjobWwPVAQvSo6USwgAVVncjWv0Y9NpGFZZRey/8AnKMo13/AGH1LjNRWmkCzqSJQd0iRP8AisCPQwcegZTiKugMiRvjxKnmswtQ6n1KCdJKQpFgCoMdA0zvtuSW1PilUN73eaIIJBt/Ic5+mHdPkeKV8oCcJKmj01uIMLBVIGxJafpjMecvnKjGdZv0Mj44zHq/1GMRqyHk2VztS/2j7H7x8PHA1bNVCAC7EeLE4zGYm7nvdi18BydNkUtTQknmoPTwxb6PD6ImKVMREQijr4YzGY0Uw6lkKX/CT/KPyxull0BgKsXtAxmMxqMRIqjSbYQ18w4qwGYC/M9RjMZjmGhZxnNPp99v8x6YrlNyWuSb4zGYVLgKQmpbP6f9QwVnh3lHhjMZgn6kCw/JqGajqAOqJm89zn1w9ySAhQQCOhxrGYz9LJ8pY8s5CCCRfBWQqE1BJJt1/iGMxmNfpiTrktHAFHbuYE9mb8905+nyxR/7Th/tCnn/ACOMxmKMv+AYvWDcDUFqgIkALA6d0m3rfDvj5ikhFjAuN9zjMZjw83H2/DFy9S+n4KLxeq3Zouo6RptNrxNvHD7h1q+Xi32bn/0xjMZiz9UBsu31Lf8A2c5hzVRCzFP3ZOnZuW2LrwRR2UxcuxJ6mYk9cZjMelh4QUuCHix/u/8AFjx/2xEcQzEW7ym3kuNYzA9X6V8xUPUy38JrMKRIYjujYnq2PKfaZyM6SCQdUyOuMxmFy9K+o3FyyzmoTlWYklijkkmSSHIBJ5kYtPD6SqlUKAtqRsIvLCbc4tONYzHhy7/Mhy8Czi392PBSB4XG3TCfNe6n6+6cZjMexFIKfIxylZgigMQI6nGYzGYFcA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Ciljane skupine…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	Ciljane skupine su 6 predstavnika jedinica lokalnih samouprava, 500 djece i mladih iz Osnovnih škola, 14 poduzetnika, 50 nezaposlenih osoba i zainteresiranog stanovništva.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Slika 3" descr="Target group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4876" y="3286124"/>
            <a:ext cx="3265166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18. Kojeg datuma se obilježava dan kravate?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500034" y="1857364"/>
            <a:ext cx="7467600" cy="3829064"/>
          </a:xfrm>
        </p:spPr>
        <p:txBody>
          <a:bodyPr/>
          <a:lstStyle/>
          <a:p>
            <a:pPr>
              <a:buNone/>
            </a:pPr>
            <a:r>
              <a:rPr lang="hr-HR" sz="3200" dirty="0" smtClean="0"/>
              <a:t>	a) </a:t>
            </a:r>
            <a:r>
              <a:rPr lang="hr-HR" sz="3200" dirty="0" smtClean="0"/>
              <a:t>1.8.</a:t>
            </a:r>
            <a:endParaRPr lang="hr-HR" sz="3200" dirty="0" smtClean="0"/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	b) </a:t>
            </a:r>
            <a:r>
              <a:rPr lang="hr-HR" sz="3200" dirty="0" smtClean="0"/>
              <a:t>18.10.</a:t>
            </a:r>
            <a:endParaRPr lang="hr-HR" sz="3200" dirty="0" smtClean="0"/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	c) </a:t>
            </a:r>
            <a:r>
              <a:rPr lang="hr-HR" sz="3200" dirty="0" smtClean="0"/>
              <a:t>10.8.</a:t>
            </a:r>
            <a:endParaRPr lang="hr-HR" sz="3200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19. Kako izgleda zastava Republike Hrvatske?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500034" y="1857364"/>
            <a:ext cx="7467600" cy="3829064"/>
          </a:xfrm>
        </p:spPr>
        <p:txBody>
          <a:bodyPr/>
          <a:lstStyle/>
          <a:p>
            <a:pPr>
              <a:buNone/>
            </a:pPr>
            <a:r>
              <a:rPr lang="hr-HR" sz="3200" dirty="0" smtClean="0"/>
              <a:t>	</a:t>
            </a:r>
            <a:endParaRPr lang="hr-HR" dirty="0"/>
          </a:p>
        </p:txBody>
      </p:sp>
      <p:sp>
        <p:nvSpPr>
          <p:cNvPr id="55298" name="AutoShape 2" descr="data:image/jpeg;base64,/9j/4AAQSkZJRgABAQAAAQABAAD/2wCEAAkGBxAQEBAPEBAPDw8PEA8QDw8QDw8QDw4PFREWFhURFRUYHSggGBolGxUVITEhJSkrLjAuFx8zODMsNygtLi0BCgoKDg0OGhAQGSslICU2LSsrLS0vKy0tNystLSstNS4rLS0tLS0tLS8tKystLS0tLS0rLS0tLS8tLS0tLS0tLf/AABEIARUAtgMBIgACEQEDEQH/xAAbAAABBQEBAAAAAAAAAAAAAAAAAQMEBQYCB//EAEIQAAIBAgIGBgYIBAUFAAAAAAECAAMRBCEFBhIxQVETImFxgZEyQlKhscEHFCNTYnKy0RUzgpJDc6LC4SRjs9Lw/8QAGgEBAAMBAQEAAAAAAAAAAAAAAAMEBQIBBv/EACkRAAICAgIBAgYCAwAAAAAAAAABAgMEERIxIRNRBRQiMkFhQvAVcbH/2gAMAwEAAhEDEQA/APcYRIQBYRIQAhGsViUpKXqMqKN7MbCZfHa3XJWgNlfvGF2P5U/eSV0zs+1EVl0K19TNYzAZkgDmcpGqaRoqbGogPfMNW0rUbM9Y86h2z5ej7pHfHViLdI4A3BTsgeAtLkfh832ynL4hH8I350nS9rxANpz/ABjD7umpg8iwBnnL1XO93PezRs1H9p/7mkv+NXuRf5GXsep08SjW2XVr7rMDHZ5AQwNwSD7QybzGclYbTGLo+hWew9V+up775++cy+Gy/jI7j8SX8onqsWYTA69uthiKNxxelv7yp+U1Wi9M4fEi9GorHihycd6mUrMeyv7kXKsmuz7WWMIkWQk4QiRYAQhCAEIkWAEIkIAQiwgCSs07pulg6e3UN2a4p0x6dRuQ7OZj+l9I08NRetUPVUZAekzHco7TPLmqVcbWavV3nJVF9mmvBF7PjLeLjeq9vpFPLyvSXGPbJGLx1fGP0lU2UHqUxfYpjs5ntkilhrSXQwwURzYmupRiuMejJe5Pcn5IvRTk05L2ImxHM80QzSnJpSb0cQ051zHEr2oxtqUsjSjTUp0pHLiVdSlIzUypDKSrA3DKSGBHEES4elI1SjOtnLj7FvoLXN6ZFPF3qU8gKwH2iD8YHpDtGffN7QrJUUOjB0YXVlIKsOYInj9WjJ+rmnnwT2N2w7n7SnvKH7xO3mOPfM/JwVJcq+/YvY2c4vjZ17nqkI3hq61EV0YMjAFWG4gx2Y5sJ7CEIQeiQiwgBCEIARIsq9ZNIfV8NVq+sF2U7XOQ/fwnsYuTSRzKSim2YbXTSRxWKGHQ3pUDbLc1T1m8N3nzkzR2DCKMpTauYUsS5zJO/mZrFSwm5LVUFXEwduyTm/yR2WcER54005TPTgiAWLO1WdNnhyEi9HOK+IVBmQJAbT1IG20IUZPoNpFiaUaanDC6Tp1NzAyaaYO6eNuPZ7pMrHpxipTlnUpRqnhGc2Ud5O4Tv1VFbbPFW5PSKerSkGtS8/fNvh9DUxm3XPb6Pl+8s6GFVRZVUDsAEry+Ixj9q2WY/DpS+56MvqNpdqVQYWptClVJ6EkEBKm/Yvybh2989AlcKI5e6dqpG4kfCZ19isnyS0aNFTrhxb2T4SKmII9IeI+YkkGQkwsIQgBCEIAkwn0l4y5oYcHfeow9wBm8nleslXptIuN4QrTHco/5lzBhyt37eSlnz41a9/BcaBwuzTHdLRxEwVKyjunVWWpz5TM6K0iJUkdjH6kjMZLE8Z3TnWkMXSw9LparWG5VGb1G5KPnIz1wgJMxuKx1TGYnaszBbrSRQWIUZAADiTn4ROL7/B7Hy9I50ppOrXa9hST1VzJt2yFhqgVruC45BlT3lTNHS1Mx9XrdEtO/3lQKfIXkLSGqOOogs1Auo3tSIqW8Bn7pz8wukyb5fXlohVMbTvdFde3IMD4GzeQmk1d09cinUO/JW5zGW93uPKOYdWLqqAlmZVUD2ibCSqaa1IhlXp7ietPSBt2/CSaKACwkbB0tlVUnaKqAW5kDMyYkxrbHJ/o16alCP7H0EfQRlI8siJxwTq05E6EARlnCOUPNeI5dojs4cQCUDeLImFexKeK/MSXACEIQDl2sCeQJniuJxLiu9ZTctUdxfkWJA8rT2mot1I5gjzE8b0toyrhnNOohW2StbqsOBBl/Akk2UM6LaRf4DW7ICpTQkbyKgp+P2lh5GT/4/SYXNKuo9ro9tPBkJBmCiAWNxkeYyPnLjqjveigtm5/i2GbdVUfmunxnWTeiyt3EGYg4qpxqVD2MxceTXEbdyeIH5VRf0gTpLQ02abWJHSizWNgMzw7M5r9T9W6ODoqwAevURWqVmHWNxfZHsqOU861ewDYnEUqDVKrU9sO6Go5Sym99km3CezASlm29QTL2FV3NoIWhCZ5oGV1w1RTFK1WiqpiVBOVlWv8Ahbt5HzymB1PwhbF3YW6BXYgjMPfYAI4EEk/0z2gzI47RYo4yvWUWXEpSaw+8UuKnneme+8nhc1BxZBKlOakiTTMfQyKhjyNICcmIY8pkRGjytAJKmdgxhWnYMAdvEM5vEJgDbtYhuREsZV1zkZY0T1V/KPhAO4QhAEnFairizqrDkwBEciQCixWqGCqZ9DsHnTYp8JVV/o+on0K1VeQIVh8LzZRZLG6xdMidMH2jz2r9HlT1cQh7DTYHzvGB9H2IvnVpAc7MZ6TEnfzVvucfK1+xntV9WFwW05fparjZLW2VVb3sBNDCEglJye2TRiorSFiQhPDoJQ6erqaqUwRtrTLsvEKzAKfEq3lGtataUwg6OmBVxTDq0/Vpg7nqW4dm89m8ZTQFKr0r4is5epXHXZt7G4t3WtYAZAZSxDHlKDm+ivPIjGagjSLHVMZUzsGVywSUMeVpFVo4rQCUrRwGRVedipAJN4haM9LDpIAlc5GWlAdVfyj4So9JlUcSJdQBYQhACJFhAEiwhACEIQAiRYkAJldb9ahhvsKFnxTDvWiD6zczyEXXTWj6ovQUbNiqgy4rRU5bbczyHHumU0Jok3NWqSzsSxLG7EneSecvY2Ny+ufX/Sjk5Ovoh2c6K0WSTVqkvUc7TMxuzMeJMtnYLu4bo5VYAWErsRVml2Z6+ku8PWDKGHH3HlHdqZrCaQ6Js80PpDl2iXi1QQGUgg7iN0x8ih1y/Rr49ysj+yUKkGxFpBetaRa2JlcnLqn0zoXQK3HYv1yPh4SvfTIXJrqeIYWI85BwWmTRYXPUv/b/AMTaUQlVQzIpuB6SgmAZzC4mtiDaihtxqNko/eW4w4pLYuz1DvPAeEs3SyEJZDYhTbJTztKvD6OYvs7bPbOpVbfc8B2/CATtFUrk1DuGS9/E/KWk4poFAUCwAsJ3AEiwhACJFhACEIQBIRYkAJU6y6bTB0Gqmxc9Wknt1DuHdxMtmNszuE8q05jG0jjdlb9DSJVBwsN7eMsY1PqT89LsrZN3pw8dvob0FgKmIqNia5Lu7bTMfWb5AZADgAJpqpCiwj1CgKaBQLWEgYupNPlyfjpGWloiYmpK2vUj+IqSsxFWTpHEmN16sn6GxDg2ByO8Hd39hlKzFjYZkzV6Mwq4amtSopeo+VGgvp1W+SjiZzdxUdSFTly3Ef0inRoruyornZUsyrc8rGVVRX2gLEXzv2Szw+jatSt9ZxZRqg/l0d9OkOAtxA9/GWi4F6zXLFubtnbsA4dwmJaoJ/Szapc2tzRRYPRBrOFzIuC/ILx85v6C7Kgco3g8IlFbAW4knee2UmJ1htVIVSaYyDDjzNuUiJjQO2UTRNIKrAEkbRzJuS3rHzlR/Fg46gJJ8hLHRuI2F2XFrknaG7x5QC1hEBiwBIsSEAWEIQAhCEAIQiGAZfX3THQYfo1Nqte6i29aY9NvgO8iUOpuj9lOkIzb4Sp1qxpxWOqAG6U3+r0+5D1z4vtD+kTaYGkKdJV5ATVhH0qUvyzHtn6lr9kN4x5SYp5Y4x98pcU8sVR0iKTIOJqSrxFSSsU8a0bhDWqqtsriTrwtkD8vRbaDwaUqbYyv6CW2F41HPooO0y+0ZhawY4rEjZqVxamn3NIHJBy4e6OaHwS4rFbr4TR52EHq1cVbrOeezu75rMdhRVW24jNW5H9pkZV7k9GriUJLkyop4VHsWvlwGXvljT2VFgAANwlazGidmp1N9jfqsOYPHf75T6U09tk0aF2O53G4dgMpF8nY7Si12ehSa+wbORuLcVvIdLBDiMxwPAyRovCWANgD2SzOEub8fjAI+FwwHCSalYLadig44X7iJlNZVxgr0zToVnohSWKIWs1+NuyAbLB17flPDl2yxmW0NiyQAwZTuswIM0mHa47RlAHoQhACJFhACEIQAkLTON6DDV6+/oqVRwOZCkgeJsJMmU+kvE7OBNO9jXrUaQ8G6QjypnzndceU0iO2XGDZgdXKBatTBO0QAxJ3knMk+Jno1bJZi9T6d6zNymxxTZTXv+5Ixaumyoxbb5S4ppa4tpUYrO8mj0eSK+otzLbAWw9KpXt1kQlfzHJR52lTTfrC/MXlzUp9J9WocK+Joq1vYBu09sekcwW2bvVbR/1fCUaZ9Mrt1DxNR+sxPbn7pawhPn5PbbZvxjxSSKXWtQaIuDs7eZF9rcchbnMzhcPUJGxTWinNs3I7FG6a3WE/ZLb2x8DMw9BSb1sQ1vu1YUx3dXMzw6L/AAiACTdsAXMpKOOUAKiu1sh1SB75IFN6vpdVfZHHvgDg05S2iNrsuQQJMp41WzBB8RI/8PQixAkGropEqI4FgHXaHqlb2Nx3G/hALhsQI/ggbFj6xy7pymj6QN9nwJJHlJUAWEIQAhEhAFiQiwBJgvpSrZ4KlwL1qp70VQP1tN7PN/pIRmxKv/h0cOtjzqVKrAgf0j3iWcRbtRWy3qpjOpSem3bNDjHlBqfVAQi+d5b4urNOxbsMqv7CtxTSnxj8JZYl5T4oyaJxJlezkGa7V9NvHYIcKdPEVSP6dke8iY+12A7RNzqdTvpBjwpYIL4vUU/7TI8p6rZ3irdi/wBm+ixITBN4qtYT1aY/HfwCn9xKmnQBzIF5Y6fa7015KxPiQB8DI1EQCRQpAcJLQRinH1MAeEaxCXBHMWnYMHgEmg+0qnmAT32zjkjYE9W3JiPn85JgBCEIAQiCEAWEIQBJhPpBosHViD0VRAu16u2CeqeRtYjnnym7nNRAwKsAykWIIBBHIiSVWOuW0R21846PE6StTN0Yjsvs++x+EfbStYbyx7dhSPMNf/TPQdM6D0ag2qqrRLZDo3ZCTyWmMiewCZTHaNwY/ltirc3OFU/2OyN7poQyZS6RQnjwj2yjbSjHt70rJ72UCMVcZfl/cDJtSnQU2NSso9o0qLDyp1Gb3S20RoNMT/IxmHcjMoekWoO9GAIkzvlFblEhVEJPUZFDoxqXSK1Vyqg3NkZj4WE9F1JwrF8VjCjU0xLUkw6OLP0FJSA5HDaLHyB3GOaI1Rp0mD1X6ZhmF2bID285phKWTleotIt4+L6b2whFhKReM9pRtqu34Qi+7a/3QpCNVTerUP8A3HHk1vlJFJYA8s7DTgCEAeDTrajAM6BgEnBHNx3H9/lJkgYM9c/l+Yk+AEIkWAJCEIAsIQgCSg1s1hGDphUs+IqZU05D22HL4mXWKr9GjvYtsqTsjex4KO/dPKcKz4jHF6xDPtFmtcqLblX8I3DulrFoVktvpFTLvdcdLtl/gdEFl6fEs1XEVM2Zj6IPqAcB2TivhaYyCgSzxNbK0qcRUmjVtmayuxWGU8BKPFYLYYOhKspurKSCp5gjMS7q1JBxbZSyiGSRqtStbWqlcLiWvV3U6py6Qgei34redpuBPC6Ktt9UlW9JGG9XU3Vh3ET2bQWP+s4ajXsAalNWZR6r2sy+DXHhMnNoUJco9M1MK9zXGXaJ0WEJRL5maIuSebMfMyfTSQcHwlpTEA52ZS6W02lBlQhiXBKm3VIBsbHvlzi77NhkWIUd7G1/fKb6QMEv1ak6i3Q1FUdiMNm3ns+UAe0fpEVZZLMVoGtYibTDm4gD+D9P+g/ESfIOE9M/lPxEnQBIRYQAhCJAFhCEAqtZK2zQP4mVT/8AeE8y0BUtXa+/PzvPTdZaBfDPbeln8t/uvPKq32WI2h6Lm48d81fh+nFoyfiG+SZra9a8rsRUjX10Eb5Gq15eUdFTlsSo8h4lp29WRqrXnSRw2P6Eo7ddF5mei/R6LaPpf5uLt3fWqtpi9Bp0NOribXZEKUl4vXqdVEHbcz0fQOB+r4ahQ3mnTVWI9Z7dY+JufGZufZtcf7/fJoYEGnyLCEJy5sCeQPwmYahncBuXuEtKUq8FuHcJa0YBxVzqUh+O/kpPykPXcf8ARVPz0f8AyrJp/nUu9v0NIWurf9Iw9p6Q8nB+UAxmisiJuMCbqJidHDMTZ6PPVEAnYT0z+U/ESdIWE9M/l+Yk2AEIkWAEIQgBCEIBywBBBzBFiDxE861l0CabFTfo2N6VT2Tv2D2j3jxt6NOK1FXUq6hlO9WFwZNTc6pbRDdSrI6Z4o9B0OyTstw2skYcw3DuMaqvUX0lYeGR7jxnqGN1VRv5bbI37D9ZQew7x75WvqjU3WpEcwWTxJWxPjeasM2tryZU8Gafg886c9sUVc+8gdp7J6BS1AUm9SqwHJD+95oNE6t4XDHap0gan3j9Z/And4TyzPrivp8iGBY358FNqroSo3RV8QhppS61DDn0tsixrVPxWyC8Bvz3bAQizIssdkuTNeqtVx0gjeIPUb8rfCORnGH7Op+R/wBJnBIUGDO6WlEypwp3S0oGAKP51Pvb9Jlbry32FMc6w9yMflLFf51Pvb9JlRry+VBeZqN5WH+6AZ3AjMTXYA9WZXBDMTT4NrLALPA+k/YF+f7SdIOjDfbPaB7v+ZOgBCEIARIsSALCEIAkZqVSOBj8SAV1TGMOBjDaRf2TLggcpzsDkPKe7PNFQNJP7Jji6Qf2DLPoxyHlF2RyE92hpkBca/sx9MST6sk2hPAcLUvwjePP2VX/AC3/AEmPyBpmuBTKDNnyAHK+ZPZw8Z4elNQllhzIVIMPU98kpXYf4ZgD6fzqfe36DKLXN71qa+zTv/cx/wDWXNKterTNrdY+9SPnKHWnPEt2Ig+fzgELBpnL2gptvA7yJnaVUiWGEXbIBMA0ei8Qg2kLrcm46wzytLSUtDRVO24GS6VLo81JAG9b5W7oBYQiRYAQhCAEIQgBCESALEiwgCRYQgBEiwgCSkqVL1XJ4NYdwl3KetgagdmADKSTkc8+yAP02EeW0iLSqD/Df/T+8dUP92/+n94BGxQs62y6y/GQtI6JeoxcEEkDf3ZS4p4QswZxYDct7kntk4KBAMLV0XVTejW5gXEfwCEML5d+U2s4amp3gHvAMAr6VUW3jzis+1kLknLIGTxSX2V8hOrQAEIsIAQhCAEIQgBCEIAQhCAEIQgBCEIAQhCAEIQgBCEIAQhCAEIQgBCEI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5300" name="AutoShape 4" descr="data:image/jpeg;base64,/9j/4AAQSkZJRgABAQAAAQABAAD/2wCEAAkGBxAQEBAPEBAPDw8PEA8QDw8QDw8QDw4PFREWFhURFRUYHSggGBolGxUVITEhJSkrLjAuFx8zODMsNygtLi0BCgoKDg0OGhAQGSslICU2LSsrLS0vKy0tNystLSstNS4rLS0tLS0tLS8tKystLS0tLS0rLS0tLS8tLS0tLS0tLf/AABEIARUAtgMBIgACEQEDEQH/xAAbAAABBQEBAAAAAAAAAAAAAAAAAQMEBQYCB//EAEIQAAIBAgIGBgYIBAUFAAAAAAECAAMRBCEFBhIxQVETImFxgZEyQlKhscEHFCNTYnKy0RUzgpJDc6LC4SRjs9Lw/8QAGgEBAAMBAQEAAAAAAAAAAAAAAAMEBQIBBv/EACkRAAICAgIBAgYCAwAAAAAAAAABAgMEERIxIRNRBRQiMkFhQvAVcbH/2gAMAwEAAhEDEQA/APcYRIQBYRIQAhGsViUpKXqMqKN7MbCZfHa3XJWgNlfvGF2P5U/eSV0zs+1EVl0K19TNYzAZkgDmcpGqaRoqbGogPfMNW0rUbM9Y86h2z5ej7pHfHViLdI4A3BTsgeAtLkfh832ynL4hH8I350nS9rxANpz/ABjD7umpg8iwBnnL1XO93PezRs1H9p/7mkv+NXuRf5GXsep08SjW2XVr7rMDHZ5AQwNwSD7QybzGclYbTGLo+hWew9V+up775++cy+Gy/jI7j8SX8onqsWYTA69uthiKNxxelv7yp+U1Wi9M4fEi9GorHihycd6mUrMeyv7kXKsmuz7WWMIkWQk4QiRYAQhCAEIkWAEIkIAQiwgCSs07pulg6e3UN2a4p0x6dRuQ7OZj+l9I08NRetUPVUZAekzHco7TPLmqVcbWavV3nJVF9mmvBF7PjLeLjeq9vpFPLyvSXGPbJGLx1fGP0lU2UHqUxfYpjs5ntkilhrSXQwwURzYmupRiuMejJe5Pcn5IvRTk05L2ImxHM80QzSnJpSb0cQ051zHEr2oxtqUsjSjTUp0pHLiVdSlIzUypDKSrA3DKSGBHEES4elI1SjOtnLj7FvoLXN6ZFPF3qU8gKwH2iD8YHpDtGffN7QrJUUOjB0YXVlIKsOYInj9WjJ+rmnnwT2N2w7n7SnvKH7xO3mOPfM/JwVJcq+/YvY2c4vjZ17nqkI3hq61EV0YMjAFWG4gx2Y5sJ7CEIQeiQiwgBCEIARIsq9ZNIfV8NVq+sF2U7XOQ/fwnsYuTSRzKSim2YbXTSRxWKGHQ3pUDbLc1T1m8N3nzkzR2DCKMpTauYUsS5zJO/mZrFSwm5LVUFXEwduyTm/yR2WcER54005TPTgiAWLO1WdNnhyEi9HOK+IVBmQJAbT1IG20IUZPoNpFiaUaanDC6Tp1NzAyaaYO6eNuPZ7pMrHpxipTlnUpRqnhGc2Ud5O4Tv1VFbbPFW5PSKerSkGtS8/fNvh9DUxm3XPb6Pl+8s6GFVRZVUDsAEry+Ixj9q2WY/DpS+56MvqNpdqVQYWptClVJ6EkEBKm/Yvybh2989AlcKI5e6dqpG4kfCZ19isnyS0aNFTrhxb2T4SKmII9IeI+YkkGQkwsIQgBCEIAkwn0l4y5oYcHfeow9wBm8nleslXptIuN4QrTHco/5lzBhyt37eSlnz41a9/BcaBwuzTHdLRxEwVKyjunVWWpz5TM6K0iJUkdjH6kjMZLE8Z3TnWkMXSw9LparWG5VGb1G5KPnIz1wgJMxuKx1TGYnaszBbrSRQWIUZAADiTn4ROL7/B7Hy9I50ppOrXa9hST1VzJt2yFhqgVruC45BlT3lTNHS1Mx9XrdEtO/3lQKfIXkLSGqOOogs1Auo3tSIqW8Bn7pz8wukyb5fXlohVMbTvdFde3IMD4GzeQmk1d09cinUO/JW5zGW93uPKOYdWLqqAlmZVUD2ibCSqaa1IhlXp7ietPSBt2/CSaKACwkbB0tlVUnaKqAW5kDMyYkxrbHJ/o16alCP7H0EfQRlI8siJxwTq05E6EARlnCOUPNeI5dojs4cQCUDeLImFexKeK/MSXACEIQDl2sCeQJniuJxLiu9ZTctUdxfkWJA8rT2mot1I5gjzE8b0toyrhnNOohW2StbqsOBBl/Akk2UM6LaRf4DW7ICpTQkbyKgp+P2lh5GT/4/SYXNKuo9ro9tPBkJBmCiAWNxkeYyPnLjqjveigtm5/i2GbdVUfmunxnWTeiyt3EGYg4qpxqVD2MxceTXEbdyeIH5VRf0gTpLQ02abWJHSizWNgMzw7M5r9T9W6ODoqwAevURWqVmHWNxfZHsqOU861ewDYnEUqDVKrU9sO6Go5Sym99km3CezASlm29QTL2FV3NoIWhCZ5oGV1w1RTFK1WiqpiVBOVlWv8Ahbt5HzymB1PwhbF3YW6BXYgjMPfYAI4EEk/0z2gzI47RYo4yvWUWXEpSaw+8UuKnneme+8nhc1BxZBKlOakiTTMfQyKhjyNICcmIY8pkRGjytAJKmdgxhWnYMAdvEM5vEJgDbtYhuREsZV1zkZY0T1V/KPhAO4QhAEnFairizqrDkwBEciQCixWqGCqZ9DsHnTYp8JVV/o+on0K1VeQIVh8LzZRZLG6xdMidMH2jz2r9HlT1cQh7DTYHzvGB9H2IvnVpAc7MZ6TEnfzVvucfK1+xntV9WFwW05fparjZLW2VVb3sBNDCEglJye2TRiorSFiQhPDoJQ6erqaqUwRtrTLsvEKzAKfEq3lGtataUwg6OmBVxTDq0/Vpg7nqW4dm89m8ZTQFKr0r4is5epXHXZt7G4t3WtYAZAZSxDHlKDm+ivPIjGagjSLHVMZUzsGVywSUMeVpFVo4rQCUrRwGRVedipAJN4haM9LDpIAlc5GWlAdVfyj4So9JlUcSJdQBYQhACJFhAEiwhACEIQAiRYkAJldb9ahhvsKFnxTDvWiD6zczyEXXTWj6ovQUbNiqgy4rRU5bbczyHHumU0Jok3NWqSzsSxLG7EneSecvY2Ny+ufX/Sjk5Ovoh2c6K0WSTVqkvUc7TMxuzMeJMtnYLu4bo5VYAWErsRVml2Z6+ku8PWDKGHH3HlHdqZrCaQ6Js80PpDl2iXi1QQGUgg7iN0x8ih1y/Rr49ysj+yUKkGxFpBetaRa2JlcnLqn0zoXQK3HYv1yPh4SvfTIXJrqeIYWI85BwWmTRYXPUv/b/AMTaUQlVQzIpuB6SgmAZzC4mtiDaihtxqNko/eW4w4pLYuz1DvPAeEs3SyEJZDYhTbJTztKvD6OYvs7bPbOpVbfc8B2/CATtFUrk1DuGS9/E/KWk4poFAUCwAsJ3AEiwhACJFhACEIQBIRYkAJU6y6bTB0Gqmxc9Wknt1DuHdxMtmNszuE8q05jG0jjdlb9DSJVBwsN7eMsY1PqT89LsrZN3pw8dvob0FgKmIqNia5Lu7bTMfWb5AZADgAJpqpCiwj1CgKaBQLWEgYupNPlyfjpGWloiYmpK2vUj+IqSsxFWTpHEmN16sn6GxDg2ByO8Hd39hlKzFjYZkzV6Mwq4amtSopeo+VGgvp1W+SjiZzdxUdSFTly3Ef0inRoruyornZUsyrc8rGVVRX2gLEXzv2Szw+jatSt9ZxZRqg/l0d9OkOAtxA9/GWi4F6zXLFubtnbsA4dwmJaoJ/Szapc2tzRRYPRBrOFzIuC/ILx85v6C7Kgco3g8IlFbAW4knee2UmJ1htVIVSaYyDDjzNuUiJjQO2UTRNIKrAEkbRzJuS3rHzlR/Fg46gJJ8hLHRuI2F2XFrknaG7x5QC1hEBiwBIsSEAWEIQAhCEAIQiGAZfX3THQYfo1Nqte6i29aY9NvgO8iUOpuj9lOkIzb4Sp1qxpxWOqAG6U3+r0+5D1z4vtD+kTaYGkKdJV5ATVhH0qUvyzHtn6lr9kN4x5SYp5Y4x98pcU8sVR0iKTIOJqSrxFSSsU8a0bhDWqqtsriTrwtkD8vRbaDwaUqbYyv6CW2F41HPooO0y+0ZhawY4rEjZqVxamn3NIHJBy4e6OaHwS4rFbr4TR52EHq1cVbrOeezu75rMdhRVW24jNW5H9pkZV7k9GriUJLkyop4VHsWvlwGXvljT2VFgAANwlazGidmp1N9jfqsOYPHf75T6U09tk0aF2O53G4dgMpF8nY7Si12ehSa+wbORuLcVvIdLBDiMxwPAyRovCWANgD2SzOEub8fjAI+FwwHCSalYLadig44X7iJlNZVxgr0zToVnohSWKIWs1+NuyAbLB17flPDl2yxmW0NiyQAwZTuswIM0mHa47RlAHoQhACJFhACEIQAkLTON6DDV6+/oqVRwOZCkgeJsJMmU+kvE7OBNO9jXrUaQ8G6QjypnzndceU0iO2XGDZgdXKBatTBO0QAxJ3knMk+Jno1bJZi9T6d6zNymxxTZTXv+5Ixaumyoxbb5S4ppa4tpUYrO8mj0eSK+otzLbAWw9KpXt1kQlfzHJR52lTTfrC/MXlzUp9J9WocK+Joq1vYBu09sekcwW2bvVbR/1fCUaZ9Mrt1DxNR+sxPbn7pawhPn5PbbZvxjxSSKXWtQaIuDs7eZF9rcchbnMzhcPUJGxTWinNs3I7FG6a3WE/ZLb2x8DMw9BSb1sQ1vu1YUx3dXMzw6L/AAiACTdsAXMpKOOUAKiu1sh1SB75IFN6vpdVfZHHvgDg05S2iNrsuQQJMp41WzBB8RI/8PQixAkGropEqI4FgHXaHqlb2Nx3G/hALhsQI/ggbFj6xy7pymj6QN9nwJJHlJUAWEIQAhEhAFiQiwBJgvpSrZ4KlwL1qp70VQP1tN7PN/pIRmxKv/h0cOtjzqVKrAgf0j3iWcRbtRWy3qpjOpSem3bNDjHlBqfVAQi+d5b4urNOxbsMqv7CtxTSnxj8JZYl5T4oyaJxJlezkGa7V9NvHYIcKdPEVSP6dke8iY+12A7RNzqdTvpBjwpYIL4vUU/7TI8p6rZ3irdi/wBm+ixITBN4qtYT1aY/HfwCn9xKmnQBzIF5Y6fa7015KxPiQB8DI1EQCRQpAcJLQRinH1MAeEaxCXBHMWnYMHgEmg+0qnmAT32zjkjYE9W3JiPn85JgBCEIAQiCEAWEIQBJhPpBosHViD0VRAu16u2CeqeRtYjnnym7nNRAwKsAykWIIBBHIiSVWOuW0R21846PE6StTN0Yjsvs++x+EfbStYbyx7dhSPMNf/TPQdM6D0ag2qqrRLZDo3ZCTyWmMiewCZTHaNwY/ltirc3OFU/2OyN7poQyZS6RQnjwj2yjbSjHt70rJ72UCMVcZfl/cDJtSnQU2NSso9o0qLDyp1Gb3S20RoNMT/IxmHcjMoekWoO9GAIkzvlFblEhVEJPUZFDoxqXSK1Vyqg3NkZj4WE9F1JwrF8VjCjU0xLUkw6OLP0FJSA5HDaLHyB3GOaI1Rp0mD1X6ZhmF2bID285phKWTleotIt4+L6b2whFhKReM9pRtqu34Qi+7a/3QpCNVTerUP8A3HHk1vlJFJYA8s7DTgCEAeDTrajAM6BgEnBHNx3H9/lJkgYM9c/l+Yk+AEIkWAJCEIAsIQgCSg1s1hGDphUs+IqZU05D22HL4mXWKr9GjvYtsqTsjex4KO/dPKcKz4jHF6xDPtFmtcqLblX8I3DulrFoVktvpFTLvdcdLtl/gdEFl6fEs1XEVM2Zj6IPqAcB2TivhaYyCgSzxNbK0qcRUmjVtmayuxWGU8BKPFYLYYOhKspurKSCp5gjMS7q1JBxbZSyiGSRqtStbWqlcLiWvV3U6py6Qgei34redpuBPC6Ktt9UlW9JGG9XU3Vh3ET2bQWP+s4ajXsAalNWZR6r2sy+DXHhMnNoUJco9M1MK9zXGXaJ0WEJRL5maIuSebMfMyfTSQcHwlpTEA52ZS6W02lBlQhiXBKm3VIBsbHvlzi77NhkWIUd7G1/fKb6QMEv1ak6i3Q1FUdiMNm3ns+UAe0fpEVZZLMVoGtYibTDm4gD+D9P+g/ESfIOE9M/lPxEnQBIRYQAhCJAFhCEAqtZK2zQP4mVT/8AeE8y0BUtXa+/PzvPTdZaBfDPbeln8t/uvPKq32WI2h6Lm48d81fh+nFoyfiG+SZra9a8rsRUjX10Eb5Gq15eUdFTlsSo8h4lp29WRqrXnSRw2P6Eo7ddF5mei/R6LaPpf5uLt3fWqtpi9Bp0NOribXZEKUl4vXqdVEHbcz0fQOB+r4ahQ3mnTVWI9Z7dY+JufGZufZtcf7/fJoYEGnyLCEJy5sCeQPwmYahncBuXuEtKUq8FuHcJa0YBxVzqUh+O/kpPykPXcf8ARVPz0f8AyrJp/nUu9v0NIWurf9Iw9p6Q8nB+UAxmisiJuMCbqJidHDMTZ6PPVEAnYT0z+U/ESdIWE9M/l+Yk2AEIkWAEIQgBCEIBywBBBzBFiDxE861l0CabFTfo2N6VT2Tv2D2j3jxt6NOK1FXUq6hlO9WFwZNTc6pbRDdSrI6Z4o9B0OyTstw2skYcw3DuMaqvUX0lYeGR7jxnqGN1VRv5bbI37D9ZQew7x75WvqjU3WpEcwWTxJWxPjeasM2tryZU8Gafg886c9sUVc+8gdp7J6BS1AUm9SqwHJD+95oNE6t4XDHap0gan3j9Z/And4TyzPrivp8iGBY358FNqroSo3RV8QhppS61DDn0tsixrVPxWyC8Bvz3bAQizIssdkuTNeqtVx0gjeIPUb8rfCORnGH7Op+R/wBJnBIUGDO6WlEypwp3S0oGAKP51Pvb9Jlbry32FMc6w9yMflLFf51Pvb9JlRry+VBeZqN5WH+6AZ3AjMTXYA9WZXBDMTT4NrLALPA+k/YF+f7SdIOjDfbPaB7v+ZOgBCEIARIsSALCEIAkZqVSOBj8SAV1TGMOBjDaRf2TLggcpzsDkPKe7PNFQNJP7Jji6Qf2DLPoxyHlF2RyE92hpkBca/sx9MST6sk2hPAcLUvwjePP2VX/AC3/AEmPyBpmuBTKDNnyAHK+ZPZw8Z4elNQllhzIVIMPU98kpXYf4ZgD6fzqfe36DKLXN71qa+zTv/cx/wDWXNKterTNrdY+9SPnKHWnPEt2Ig+fzgELBpnL2gptvA7yJnaVUiWGEXbIBMA0ei8Qg2kLrcm46wzytLSUtDRVO24GS6VLo81JAG9b5W7oBYQiRYAQhCAEIQgBCESALEiwgCRYQgBEiwgCSkqVL1XJ4NYdwl3KetgagdmADKSTkc8+yAP02EeW0iLSqD/Df/T+8dUP92/+n94BGxQs62y6y/GQtI6JeoxcEEkDf3ZS4p4QswZxYDct7kntk4KBAMLV0XVTejW5gXEfwCEML5d+U2s4amp3gHvAMAr6VUW3jzis+1kLknLIGTxSX2V8hOrQAEIsIAQhCAEIQgBCEIAQhCAEIQgBCEIAQhCAEIQgBCEIAQhCAEIQgBCEI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5301" name="Picture 5" descr="C:\Users\PAULINA\Downloads\preuz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857364"/>
            <a:ext cx="3000396" cy="4566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20. </a:t>
            </a:r>
            <a:r>
              <a:rPr lang="hr-HR" dirty="0" smtClean="0"/>
              <a:t>Tko je nositelj projekta?</a:t>
            </a:r>
            <a:endParaRPr lang="hr-HR" dirty="0"/>
          </a:p>
        </p:txBody>
      </p:sp>
      <p:pic>
        <p:nvPicPr>
          <p:cNvPr id="4" name="Slika 3" descr="logo lag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1785926"/>
            <a:ext cx="4667283" cy="3500462"/>
          </a:xfrm>
          <a:prstGeom prst="rect">
            <a:avLst/>
          </a:prstGeom>
        </p:spPr>
      </p:pic>
      <p:pic>
        <p:nvPicPr>
          <p:cNvPr id="54274" name="Picture 2" descr="https://encrypted-tbn0.gstatic.com/images?q=tbn:ANd9GcQmDOUbPa0Jf4YHwNxjDZluMLpFR2zvOIOZa4Y44hp5QlcgTJcYo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500570"/>
            <a:ext cx="2638425" cy="1733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Vanjski stručni suradnici…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	Lokalna agencija za razvoj Vjeverica d.o.o.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</p:txBody>
      </p:sp>
      <p:pic>
        <p:nvPicPr>
          <p:cNvPr id="4" name="Picture 2" descr="C:\Users\PAULINA\Desktop\lar-v_2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571744"/>
            <a:ext cx="7589502" cy="3162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Volonteri…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	Planirano je i uključivanje 23 volontera u provedbu projekta. 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Picture 2" descr="C:\Users\PAULINA\Downloads\n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571744"/>
            <a:ext cx="4158287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 Europskoj uniji…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29576" cy="397194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r-HR" sz="2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hr-HR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b="1" dirty="0" smtClean="0">
                <a:latin typeface="Times New Roman" pitchFamily="18" charset="0"/>
                <a:cs typeface="Times New Roman" pitchFamily="18" charset="0"/>
              </a:rPr>
              <a:t>Europska unija 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(EU) jedinstvena je međuvladina i nadnacionalna zajednica europskih država. Nastala je kao rezultat suradnje i integracije između šest velesila</a:t>
            </a:r>
            <a:r>
              <a:rPr lang="hr-HR" sz="2600" dirty="0" smtClean="0">
                <a:latin typeface="Times New Roman" pitchFamily="18" charset="0"/>
                <a:cs typeface="Times New Roman" pitchFamily="18" charset="0"/>
              </a:rPr>
              <a:t> (Belgija, Francuska, Njemačka, Italija, Luksemburg i Nizozemska)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hr-HR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r-HR" sz="2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Proces suradnje započeo je 1951. godine, otkad je prošlo nekoliko proširenja</a:t>
            </a:r>
            <a:r>
              <a:rPr lang="hr-HR" sz="2600" dirty="0" smtClean="0">
                <a:latin typeface="Times New Roman" pitchFamily="18" charset="0"/>
                <a:cs typeface="Times New Roman" pitchFamily="18" charset="0"/>
              </a:rPr>
              <a:t>. Europska unija formalno je uspostavljena 1. studenoga 1993. godine stupanjem na snagu Ugovora o Europskoj uniji (poznatiji kao Ugovor iz </a:t>
            </a:r>
            <a:r>
              <a:rPr lang="hr-HR" sz="2600" dirty="0" err="1" smtClean="0">
                <a:latin typeface="Times New Roman" pitchFamily="18" charset="0"/>
                <a:cs typeface="Times New Roman" pitchFamily="18" charset="0"/>
              </a:rPr>
              <a:t>Maastrichta</a:t>
            </a:r>
            <a:r>
              <a:rPr lang="hr-HR" sz="2600" dirty="0" smtClean="0">
                <a:latin typeface="Times New Roman" pitchFamily="18" charset="0"/>
                <a:cs typeface="Times New Roman" pitchFamily="18" charset="0"/>
              </a:rPr>
              <a:t>). 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r-HR" dirty="0" smtClean="0"/>
              <a:t>	</a:t>
            </a:r>
            <a:endParaRPr lang="hr-H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Naslov 40"/>
          <p:cNvSpPr>
            <a:spLocks noGrp="1"/>
          </p:cNvSpPr>
          <p:nvPr>
            <p:ph type="title"/>
          </p:nvPr>
        </p:nvSpPr>
        <p:spPr>
          <a:xfrm>
            <a:off x="6215074" y="214290"/>
            <a:ext cx="2571768" cy="1011222"/>
          </a:xfrm>
        </p:spPr>
        <p:txBody>
          <a:bodyPr>
            <a:normAutofit fontScale="90000"/>
          </a:bodyPr>
          <a:lstStyle/>
          <a:p>
            <a:r>
              <a:rPr lang="hr-HR" sz="2400" dirty="0" smtClean="0"/>
              <a:t>Europska unija ima 28 zemalja članica…</a:t>
            </a:r>
            <a:endParaRPr lang="hr-HR" sz="2400" dirty="0"/>
          </a:p>
        </p:txBody>
      </p:sp>
      <p:sp>
        <p:nvSpPr>
          <p:cNvPr id="11" name="Rezervirano mjesto teksta 10"/>
          <p:cNvSpPr>
            <a:spLocks noGrp="1"/>
          </p:cNvSpPr>
          <p:nvPr>
            <p:ph type="body" sz="half" idx="4294967295"/>
          </p:nvPr>
        </p:nvSpPr>
        <p:spPr>
          <a:xfrm>
            <a:off x="6215074" y="1357299"/>
            <a:ext cx="2643206" cy="4500593"/>
          </a:xfrm>
        </p:spPr>
        <p:txBody>
          <a:bodyPr numCol="2">
            <a:normAutofit fontScale="85000" lnSpcReduction="10000"/>
          </a:bodyPr>
          <a:lstStyle/>
          <a:p>
            <a:pPr>
              <a:buNone/>
            </a:pPr>
            <a:r>
              <a:rPr lang="hr-HR" sz="1900" dirty="0" smtClean="0"/>
              <a:t>Austrija</a:t>
            </a:r>
          </a:p>
          <a:p>
            <a:pPr>
              <a:buNone/>
            </a:pPr>
            <a:r>
              <a:rPr lang="hr-HR" sz="1900" dirty="0" smtClean="0"/>
              <a:t>Belgija</a:t>
            </a:r>
          </a:p>
          <a:p>
            <a:pPr>
              <a:buNone/>
            </a:pPr>
            <a:r>
              <a:rPr lang="hr-HR" sz="1900" dirty="0" smtClean="0"/>
              <a:t>Bugarska</a:t>
            </a:r>
          </a:p>
          <a:p>
            <a:pPr>
              <a:buNone/>
            </a:pPr>
            <a:r>
              <a:rPr lang="hr-HR" sz="1900" dirty="0" smtClean="0"/>
              <a:t>Cipar</a:t>
            </a:r>
          </a:p>
          <a:p>
            <a:pPr>
              <a:buNone/>
            </a:pPr>
            <a:r>
              <a:rPr lang="hr-HR" sz="1900" dirty="0" smtClean="0"/>
              <a:t>Češka</a:t>
            </a:r>
          </a:p>
          <a:p>
            <a:pPr>
              <a:buNone/>
            </a:pPr>
            <a:r>
              <a:rPr lang="hr-HR" sz="1900" dirty="0" smtClean="0"/>
              <a:t>Danska</a:t>
            </a:r>
          </a:p>
          <a:p>
            <a:pPr>
              <a:buNone/>
            </a:pPr>
            <a:r>
              <a:rPr lang="hr-HR" sz="1900" dirty="0" smtClean="0"/>
              <a:t>Estonija</a:t>
            </a:r>
          </a:p>
          <a:p>
            <a:pPr>
              <a:buNone/>
            </a:pPr>
            <a:r>
              <a:rPr lang="hr-HR" sz="1900" dirty="0" smtClean="0"/>
              <a:t>Finska</a:t>
            </a:r>
          </a:p>
          <a:p>
            <a:pPr>
              <a:buNone/>
            </a:pPr>
            <a:r>
              <a:rPr lang="hr-HR" sz="1900" dirty="0" smtClean="0"/>
              <a:t>Francuska</a:t>
            </a:r>
          </a:p>
          <a:p>
            <a:pPr>
              <a:buNone/>
            </a:pPr>
            <a:r>
              <a:rPr lang="hr-HR" sz="1900" dirty="0" smtClean="0"/>
              <a:t>Grčka</a:t>
            </a:r>
          </a:p>
          <a:p>
            <a:pPr>
              <a:buNone/>
            </a:pPr>
            <a:r>
              <a:rPr lang="hr-HR" sz="1900" dirty="0" smtClean="0"/>
              <a:t>Hrvatska</a:t>
            </a:r>
          </a:p>
          <a:p>
            <a:pPr>
              <a:buNone/>
            </a:pPr>
            <a:r>
              <a:rPr lang="hr-HR" sz="1900" dirty="0" smtClean="0"/>
              <a:t>Irska</a:t>
            </a:r>
          </a:p>
          <a:p>
            <a:pPr>
              <a:buNone/>
            </a:pPr>
            <a:r>
              <a:rPr lang="hr-HR" sz="1900" dirty="0" smtClean="0"/>
              <a:t>Italija</a:t>
            </a:r>
          </a:p>
          <a:p>
            <a:pPr>
              <a:buNone/>
            </a:pPr>
            <a:r>
              <a:rPr lang="hr-HR" sz="1900" dirty="0" smtClean="0"/>
              <a:t>Litva</a:t>
            </a:r>
          </a:p>
          <a:p>
            <a:pPr>
              <a:buNone/>
            </a:pPr>
            <a:endParaRPr lang="hr-HR" sz="1900" dirty="0" smtClean="0"/>
          </a:p>
          <a:p>
            <a:pPr>
              <a:buNone/>
            </a:pPr>
            <a:r>
              <a:rPr lang="hr-HR" sz="1900" dirty="0" smtClean="0"/>
              <a:t>Latvija</a:t>
            </a:r>
          </a:p>
          <a:p>
            <a:pPr>
              <a:buNone/>
            </a:pPr>
            <a:r>
              <a:rPr lang="hr-HR" sz="1900" dirty="0" smtClean="0"/>
              <a:t>Luksemburg</a:t>
            </a:r>
          </a:p>
          <a:p>
            <a:pPr>
              <a:buNone/>
            </a:pPr>
            <a:r>
              <a:rPr lang="hr-HR" sz="1900" dirty="0" smtClean="0"/>
              <a:t>Mađarska</a:t>
            </a:r>
          </a:p>
          <a:p>
            <a:pPr>
              <a:buNone/>
            </a:pPr>
            <a:r>
              <a:rPr lang="hr-HR" sz="1900" dirty="0" smtClean="0"/>
              <a:t>Malta</a:t>
            </a:r>
          </a:p>
          <a:p>
            <a:pPr>
              <a:buNone/>
            </a:pPr>
            <a:r>
              <a:rPr lang="hr-HR" sz="1900" dirty="0" smtClean="0"/>
              <a:t>Nizozemska</a:t>
            </a:r>
          </a:p>
          <a:p>
            <a:pPr>
              <a:buNone/>
            </a:pPr>
            <a:r>
              <a:rPr lang="hr-HR" sz="1900" dirty="0" smtClean="0"/>
              <a:t>Njemačka</a:t>
            </a:r>
          </a:p>
          <a:p>
            <a:pPr>
              <a:buNone/>
            </a:pPr>
            <a:r>
              <a:rPr lang="hr-HR" sz="1900" dirty="0" smtClean="0"/>
              <a:t>Poljska</a:t>
            </a:r>
          </a:p>
          <a:p>
            <a:pPr>
              <a:buNone/>
            </a:pPr>
            <a:r>
              <a:rPr lang="hr-HR" sz="1900" dirty="0" smtClean="0"/>
              <a:t>Portugal</a:t>
            </a:r>
          </a:p>
          <a:p>
            <a:pPr>
              <a:buNone/>
            </a:pPr>
            <a:r>
              <a:rPr lang="hr-HR" sz="1900" dirty="0" smtClean="0"/>
              <a:t>Rumunjska</a:t>
            </a:r>
          </a:p>
          <a:p>
            <a:pPr>
              <a:buNone/>
            </a:pPr>
            <a:r>
              <a:rPr lang="hr-HR" sz="1900" dirty="0" smtClean="0"/>
              <a:t>Slovačka</a:t>
            </a:r>
          </a:p>
          <a:p>
            <a:pPr>
              <a:buNone/>
            </a:pPr>
            <a:r>
              <a:rPr lang="hr-HR" sz="1900" dirty="0" smtClean="0"/>
              <a:t>Slovenija</a:t>
            </a:r>
          </a:p>
          <a:p>
            <a:pPr>
              <a:buNone/>
            </a:pPr>
            <a:r>
              <a:rPr lang="hr-HR" sz="1900" dirty="0" smtClean="0"/>
              <a:t>Španjolska</a:t>
            </a:r>
          </a:p>
          <a:p>
            <a:pPr>
              <a:buNone/>
            </a:pPr>
            <a:r>
              <a:rPr lang="hr-HR" sz="1900" dirty="0" smtClean="0"/>
              <a:t>Švedska</a:t>
            </a:r>
          </a:p>
          <a:p>
            <a:pPr>
              <a:buNone/>
            </a:pPr>
            <a:r>
              <a:rPr lang="hr-HR" sz="1900" dirty="0" smtClean="0"/>
              <a:t>UK</a:t>
            </a:r>
          </a:p>
          <a:p>
            <a:endParaRPr lang="hr-HR" sz="1400" dirty="0"/>
          </a:p>
        </p:txBody>
      </p:sp>
      <p:pic>
        <p:nvPicPr>
          <p:cNvPr id="12" name="Rezervirano mjesto slike 11" descr="flag-austria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20577" r="20577"/>
          <a:stretch>
            <a:fillRect/>
          </a:stretch>
        </p:blipFill>
        <p:spPr>
          <a:xfrm>
            <a:off x="357158" y="285728"/>
            <a:ext cx="1285875" cy="830263"/>
          </a:xfrm>
        </p:spPr>
      </p:pic>
      <p:pic>
        <p:nvPicPr>
          <p:cNvPr id="13" name="Slika 12" descr="flag-belg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285728"/>
            <a:ext cx="1282444" cy="838522"/>
          </a:xfrm>
          <a:prstGeom prst="rect">
            <a:avLst/>
          </a:prstGeom>
        </p:spPr>
      </p:pic>
      <p:pic>
        <p:nvPicPr>
          <p:cNvPr id="14" name="Slika 13" descr="flag-bulgar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285728"/>
            <a:ext cx="1282444" cy="838522"/>
          </a:xfrm>
          <a:prstGeom prst="rect">
            <a:avLst/>
          </a:prstGeom>
        </p:spPr>
      </p:pic>
      <p:pic>
        <p:nvPicPr>
          <p:cNvPr id="15" name="Slika 14" descr="flag-croat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2143116"/>
            <a:ext cx="1282444" cy="838522"/>
          </a:xfrm>
          <a:prstGeom prst="rect">
            <a:avLst/>
          </a:prstGeom>
        </p:spPr>
      </p:pic>
      <p:pic>
        <p:nvPicPr>
          <p:cNvPr id="16" name="Slika 15" descr="flag-cypru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285728"/>
            <a:ext cx="1282444" cy="838522"/>
          </a:xfrm>
          <a:prstGeom prst="rect">
            <a:avLst/>
          </a:prstGeom>
        </p:spPr>
      </p:pic>
      <p:pic>
        <p:nvPicPr>
          <p:cNvPr id="17" name="Slika 16" descr="flag-czech-republi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1214422"/>
            <a:ext cx="1282444" cy="838522"/>
          </a:xfrm>
          <a:prstGeom prst="rect">
            <a:avLst/>
          </a:prstGeom>
        </p:spPr>
      </p:pic>
      <p:pic>
        <p:nvPicPr>
          <p:cNvPr id="18" name="Slika 17" descr="flag-denmar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57356" y="1214422"/>
            <a:ext cx="1282444" cy="838522"/>
          </a:xfrm>
          <a:prstGeom prst="rect">
            <a:avLst/>
          </a:prstGeom>
        </p:spPr>
      </p:pic>
      <p:pic>
        <p:nvPicPr>
          <p:cNvPr id="19" name="Slika 18" descr="flag-estoni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57554" y="1214422"/>
            <a:ext cx="1282444" cy="838522"/>
          </a:xfrm>
          <a:prstGeom prst="rect">
            <a:avLst/>
          </a:prstGeom>
        </p:spPr>
      </p:pic>
      <p:pic>
        <p:nvPicPr>
          <p:cNvPr id="20" name="Slika 19" descr="flag-finlan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57752" y="1214422"/>
            <a:ext cx="1282444" cy="838522"/>
          </a:xfrm>
          <a:prstGeom prst="rect">
            <a:avLst/>
          </a:prstGeom>
        </p:spPr>
      </p:pic>
      <p:pic>
        <p:nvPicPr>
          <p:cNvPr id="21" name="Slika 20" descr="flag-franc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7158" y="2143116"/>
            <a:ext cx="1282444" cy="838522"/>
          </a:xfrm>
          <a:prstGeom prst="rect">
            <a:avLst/>
          </a:prstGeom>
        </p:spPr>
      </p:pic>
      <p:pic>
        <p:nvPicPr>
          <p:cNvPr id="22" name="Slika 21" descr="flag-germany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57752" y="4000504"/>
            <a:ext cx="1282444" cy="838522"/>
          </a:xfrm>
          <a:prstGeom prst="rect">
            <a:avLst/>
          </a:prstGeom>
        </p:spPr>
      </p:pic>
      <p:pic>
        <p:nvPicPr>
          <p:cNvPr id="23" name="Slika 22" descr="flag-greec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857356" y="2143116"/>
            <a:ext cx="1282444" cy="838522"/>
          </a:xfrm>
          <a:prstGeom prst="rect">
            <a:avLst/>
          </a:prstGeom>
        </p:spPr>
      </p:pic>
      <p:pic>
        <p:nvPicPr>
          <p:cNvPr id="24" name="Slika 23" descr="flag-hungary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57158" y="4000504"/>
            <a:ext cx="1282444" cy="838522"/>
          </a:xfrm>
          <a:prstGeom prst="rect">
            <a:avLst/>
          </a:prstGeom>
        </p:spPr>
      </p:pic>
      <p:pic>
        <p:nvPicPr>
          <p:cNvPr id="25" name="Slika 24" descr="flag-ireland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857752" y="2143116"/>
            <a:ext cx="1282444" cy="838522"/>
          </a:xfrm>
          <a:prstGeom prst="rect">
            <a:avLst/>
          </a:prstGeom>
        </p:spPr>
      </p:pic>
      <p:pic>
        <p:nvPicPr>
          <p:cNvPr id="26" name="Slika 25" descr="flag-italy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57158" y="3071810"/>
            <a:ext cx="1282444" cy="838522"/>
          </a:xfrm>
          <a:prstGeom prst="rect">
            <a:avLst/>
          </a:prstGeom>
        </p:spPr>
      </p:pic>
      <p:pic>
        <p:nvPicPr>
          <p:cNvPr id="27" name="Slika 26" descr="flag-latvian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357554" y="3071810"/>
            <a:ext cx="1282444" cy="838522"/>
          </a:xfrm>
          <a:prstGeom prst="rect">
            <a:avLst/>
          </a:prstGeom>
        </p:spPr>
      </p:pic>
      <p:pic>
        <p:nvPicPr>
          <p:cNvPr id="28" name="Slika 27" descr="flag-lithuania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857356" y="3071810"/>
            <a:ext cx="1282444" cy="838522"/>
          </a:xfrm>
          <a:prstGeom prst="rect">
            <a:avLst/>
          </a:prstGeom>
        </p:spPr>
      </p:pic>
      <p:pic>
        <p:nvPicPr>
          <p:cNvPr id="29" name="Slika 28" descr="flag-luxembourg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357554" y="4000504"/>
            <a:ext cx="1282444" cy="838522"/>
          </a:xfrm>
          <a:prstGeom prst="rect">
            <a:avLst/>
          </a:prstGeom>
        </p:spPr>
      </p:pic>
      <p:pic>
        <p:nvPicPr>
          <p:cNvPr id="30" name="Slika 29" descr="flag-malta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857356" y="4000504"/>
            <a:ext cx="1282444" cy="838522"/>
          </a:xfrm>
          <a:prstGeom prst="rect">
            <a:avLst/>
          </a:prstGeom>
        </p:spPr>
      </p:pic>
      <p:pic>
        <p:nvPicPr>
          <p:cNvPr id="31" name="Slika 30" descr="flag-netherlands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4857752" y="3071810"/>
            <a:ext cx="1282444" cy="838522"/>
          </a:xfrm>
          <a:prstGeom prst="rect">
            <a:avLst/>
          </a:prstGeom>
        </p:spPr>
      </p:pic>
      <p:pic>
        <p:nvPicPr>
          <p:cNvPr id="32" name="Slika 31" descr="flag-poland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57158" y="5000636"/>
            <a:ext cx="1282444" cy="838522"/>
          </a:xfrm>
          <a:prstGeom prst="rect">
            <a:avLst/>
          </a:prstGeom>
        </p:spPr>
      </p:pic>
      <p:pic>
        <p:nvPicPr>
          <p:cNvPr id="33" name="Slika 32" descr="flag-portugal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857356" y="5000636"/>
            <a:ext cx="1282444" cy="838522"/>
          </a:xfrm>
          <a:prstGeom prst="rect">
            <a:avLst/>
          </a:prstGeom>
        </p:spPr>
      </p:pic>
      <p:pic>
        <p:nvPicPr>
          <p:cNvPr id="34" name="Slika 33" descr="flag-romania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357554" y="5000636"/>
            <a:ext cx="1282444" cy="838522"/>
          </a:xfrm>
          <a:prstGeom prst="rect">
            <a:avLst/>
          </a:prstGeom>
        </p:spPr>
      </p:pic>
      <p:pic>
        <p:nvPicPr>
          <p:cNvPr id="35" name="Slika 34" descr="flag-slovakia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857752" y="5000636"/>
            <a:ext cx="1282444" cy="838522"/>
          </a:xfrm>
          <a:prstGeom prst="rect">
            <a:avLst/>
          </a:prstGeom>
        </p:spPr>
      </p:pic>
      <p:pic>
        <p:nvPicPr>
          <p:cNvPr id="36" name="Slika 35" descr="flag-slovenia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357158" y="5929330"/>
            <a:ext cx="1282444" cy="838522"/>
          </a:xfrm>
          <a:prstGeom prst="rect">
            <a:avLst/>
          </a:prstGeom>
        </p:spPr>
      </p:pic>
      <p:pic>
        <p:nvPicPr>
          <p:cNvPr id="37" name="Slika 36" descr="flag-spain.jp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857356" y="5929330"/>
            <a:ext cx="1282444" cy="838522"/>
          </a:xfrm>
          <a:prstGeom prst="rect">
            <a:avLst/>
          </a:prstGeom>
        </p:spPr>
      </p:pic>
      <p:pic>
        <p:nvPicPr>
          <p:cNvPr id="38" name="Slika 37" descr="flag-sweden.jp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3357554" y="5929330"/>
            <a:ext cx="1282444" cy="838522"/>
          </a:xfrm>
          <a:prstGeom prst="rect">
            <a:avLst/>
          </a:prstGeom>
        </p:spPr>
      </p:pic>
      <p:pic>
        <p:nvPicPr>
          <p:cNvPr id="40" name="Slika 39" descr="flag-uk.jp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4857752" y="5929330"/>
            <a:ext cx="1282444" cy="8385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7567642" cy="6188224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  - U Europskoj uniji živi oko 508 milijuna stanovnika, a prostire se na 4.381.324 </a:t>
            </a:r>
            <a:r>
              <a:rPr lang="hr-HR" dirty="0" smtClean="0">
                <a:hlinkClick r:id="rId2" tooltip="Četvorni kilometar"/>
              </a:rPr>
              <a:t>km</a:t>
            </a:r>
            <a:r>
              <a:rPr lang="hr-HR" baseline="30000" dirty="0" smtClean="0">
                <a:hlinkClick r:id="rId2" tooltip="Četvorni kilometar"/>
              </a:rPr>
              <a:t>2</a:t>
            </a:r>
            <a:r>
              <a:rPr lang="hr-HR" baseline="30000" dirty="0" smtClean="0"/>
              <a:t> </a:t>
            </a:r>
            <a:r>
              <a:rPr lang="hr-HR" dirty="0" smtClean="0"/>
              <a:t> .</a:t>
            </a:r>
          </a:p>
          <a:p>
            <a:pPr>
              <a:buNone/>
            </a:pPr>
            <a:r>
              <a:rPr lang="hr-HR" dirty="0" smtClean="0"/>
              <a:t>   - Stanovnici Europske unije govore 24 službena jezika.</a:t>
            </a:r>
          </a:p>
          <a:p>
            <a:pPr>
              <a:buNone/>
            </a:pPr>
            <a:r>
              <a:rPr lang="hr-HR" dirty="0" smtClean="0"/>
              <a:t>   - Svaka zemlja živi u skladu sa vlastitim tradicijama, jezikom i kulturom. Taj je pristup jasno sažet u krilatici Europske unije: “Ujedinjeni u raznolikosti”. </a:t>
            </a:r>
          </a:p>
          <a:p>
            <a:pPr>
              <a:buNone/>
            </a:pPr>
            <a:r>
              <a:rPr lang="hr-HR" dirty="0" smtClean="0"/>
              <a:t>   - Valuta u Europskoj uniji je euro - </a:t>
            </a:r>
            <a:r>
              <a:rPr lang="hr-HR" b="1" dirty="0" smtClean="0"/>
              <a:t>€</a:t>
            </a:r>
            <a:r>
              <a:rPr lang="hr-HR" dirty="0" smtClean="0"/>
              <a:t> (19 zemalja članica upotrebljava euro kao svoju valutu). </a:t>
            </a:r>
          </a:p>
          <a:p>
            <a:pPr>
              <a:buNone/>
            </a:pPr>
            <a:r>
              <a:rPr lang="hr-HR" dirty="0" smtClean="0"/>
              <a:t>   - Himna Europske unije je 9. simfonija poznatog skladatelja </a:t>
            </a:r>
            <a:r>
              <a:rPr lang="hr-HR" dirty="0" err="1" smtClean="0"/>
              <a:t>Ludwiga</a:t>
            </a:r>
            <a:r>
              <a:rPr lang="hr-HR" dirty="0" smtClean="0"/>
              <a:t> Van Beethovena “Oda radosti”</a:t>
            </a:r>
          </a:p>
          <a:p>
            <a:pPr>
              <a:buNone/>
            </a:pPr>
            <a:r>
              <a:rPr lang="hr-HR" dirty="0" smtClean="0"/>
              <a:t>   - Zastava Europske unije ima 12 žutih zvjezdica poredanih u krug na plavoj podlozi.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dij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461</TotalTime>
  <Words>496</Words>
  <Application>Microsoft Office PowerPoint</Application>
  <PresentationFormat>Prikaz na zaslonu (4:3)</PresentationFormat>
  <Paragraphs>177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42</vt:i4>
      </vt:variant>
    </vt:vector>
  </HeadingPairs>
  <TitlesOfParts>
    <vt:vector size="43" baseType="lpstr">
      <vt:lpstr>Oriel</vt:lpstr>
      <vt:lpstr>“UPOZNAJMO EUROPU ZAJEDNO”!</vt:lpstr>
      <vt:lpstr>O projektu…</vt:lpstr>
      <vt:lpstr>Cilj projekta…</vt:lpstr>
      <vt:lpstr>Ciljane skupine…</vt:lpstr>
      <vt:lpstr>Vanjski stručni suradnici…</vt:lpstr>
      <vt:lpstr>Volonteri…</vt:lpstr>
      <vt:lpstr>O Europskoj uniji…</vt:lpstr>
      <vt:lpstr>Europska unija ima 28 zemalja članica…</vt:lpstr>
      <vt:lpstr>Slajd 9</vt:lpstr>
      <vt:lpstr>Slajd 10</vt:lpstr>
      <vt:lpstr>Hrvatska u Europskoj uniji…</vt:lpstr>
      <vt:lpstr>Jeste li znali…</vt:lpstr>
      <vt:lpstr>1. Crno- bijeli točkasti pas, dalmatiner, potječe iz Dalmacije.</vt:lpstr>
      <vt:lpstr>2. Hrvatska valuta, kuna, nazvana je po istoimenoj krznenoj životinjici.</vt:lpstr>
      <vt:lpstr>3. Moderna kravata koju nose muškarci diljem svijeta, potječe iz Hrvatske.</vt:lpstr>
      <vt:lpstr>4. Najmanji grad na svijetu je Istarski Hum – ima svega 20-ak stanovnika. </vt:lpstr>
      <vt:lpstr>5. Da raširite kartu svijeta, mjesto Ludbreg bilo bi u samom njezinu središtu. </vt:lpstr>
      <vt:lpstr>6. Zadar ima prve orgulje u svijetu koje svira more. </vt:lpstr>
      <vt:lpstr>7. Vinkovci su najstariji grad u   Europi</vt:lpstr>
      <vt:lpstr>8. Gotovo 10% Hrvatske čini 11 parkova prirode, 8 nacionalnih parkova i 2 rezervata prirode. </vt:lpstr>
      <vt:lpstr>Lokalna akcijska grupa “Šumanovci” Vladimira Nazora 131, 32257 drenovci http://www.lag-sumanovci.hr/  sumanovci.lag@gmail.com  032/521-451 ; 091/24-24-286 </vt:lpstr>
      <vt:lpstr>Slajd 22</vt:lpstr>
      <vt:lpstr>     1. Kako se zove projekt LAG-a „Šumanovci“ o Europskoj uniji? </vt:lpstr>
      <vt:lpstr> 2. Koliko članica ima Europska unija? </vt:lpstr>
      <vt:lpstr>3. Koja se valuta koristi u Europskoj uniji? </vt:lpstr>
      <vt:lpstr>4. Koji je naziv skladbe koja je himna Europske unije? </vt:lpstr>
      <vt:lpstr>5. Kako izgleda zastava Europske unije? </vt:lpstr>
      <vt:lpstr>  6. Koje godine je Republika Hrvatska postala punopravna članica Europske unije?</vt:lpstr>
      <vt:lpstr>7. Navedite tri zanimljivosti o RH.</vt:lpstr>
      <vt:lpstr>8. Tko su bili Nikola Tesla, Franjo Hanaman, Slavoljub Penkala? </vt:lpstr>
      <vt:lpstr>9. U kojem dijelu Hrvatske je smješten najmanji grad na svijetu?</vt:lpstr>
      <vt:lpstr>10. Za koji Hrvatski grad kažu da je  centar svijeta? </vt:lpstr>
      <vt:lpstr>11. Tko je partner na projektu lag-a Šumanovci?</vt:lpstr>
      <vt:lpstr>12. Koji je glavni cilj ovoga projekta? </vt:lpstr>
      <vt:lpstr>13. Tko je djelatnicama Lag-a pomagao pri pripremi i provedbi projekta? </vt:lpstr>
      <vt:lpstr>14. Nabroji 3 zemlje članice Eu…</vt:lpstr>
      <vt:lpstr>15. Koje godine je Eu formalno uspostavljena? </vt:lpstr>
      <vt:lpstr>16. Koliko stanovnika živi u Eu?</vt:lpstr>
      <vt:lpstr>17. Koje od navedenog je nacionalni park? </vt:lpstr>
      <vt:lpstr>18. Kojeg datuma se obilježava dan kravate? </vt:lpstr>
      <vt:lpstr>19. Kako izgleda zastava Republike Hrvatske? </vt:lpstr>
      <vt:lpstr>20. Tko je nositelj projekta?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“UPOZNAJMO EUROPU ZAJEDNO”!</dc:title>
  <dc:creator>PAULINA</dc:creator>
  <cp:lastModifiedBy>PAULINA</cp:lastModifiedBy>
  <cp:revision>48</cp:revision>
  <dcterms:created xsi:type="dcterms:W3CDTF">2018-08-22T08:35:23Z</dcterms:created>
  <dcterms:modified xsi:type="dcterms:W3CDTF">2018-11-27T13:35:46Z</dcterms:modified>
</cp:coreProperties>
</file>