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58" r:id="rId3"/>
    <p:sldId id="259" r:id="rId4"/>
    <p:sldId id="260" r:id="rId5"/>
    <p:sldId id="265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03" autoAdjust="0"/>
    <p:restoredTop sz="94660"/>
  </p:normalViewPr>
  <p:slideViewPr>
    <p:cSldViewPr snapToGrid="0">
      <p:cViewPr varScale="1">
        <p:scale>
          <a:sx n="62" d="100"/>
          <a:sy n="62" d="100"/>
        </p:scale>
        <p:origin x="7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97A5-5F79-44D9-AEE9-497AC03DB044}" type="datetimeFigureOut">
              <a:rPr lang="hr-HR" smtClean="0"/>
              <a:t>21.3.2017.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D859B17-E03C-49E5-A072-8769C434BE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865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97A5-5F79-44D9-AEE9-497AC03DB044}" type="datetimeFigureOut">
              <a:rPr lang="hr-HR" smtClean="0"/>
              <a:t>21.3.2017.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D859B17-E03C-49E5-A072-8769C434BE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4785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97A5-5F79-44D9-AEE9-497AC03DB044}" type="datetimeFigureOut">
              <a:rPr lang="hr-HR" smtClean="0"/>
              <a:t>21.3.2017.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D859B17-E03C-49E5-A072-8769C434BEA9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7351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97A5-5F79-44D9-AEE9-497AC03DB044}" type="datetimeFigureOut">
              <a:rPr lang="hr-HR" smtClean="0"/>
              <a:t>21.3.2017.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859B17-E03C-49E5-A072-8769C434BE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567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97A5-5F79-44D9-AEE9-497AC03DB044}" type="datetimeFigureOut">
              <a:rPr lang="hr-HR" smtClean="0"/>
              <a:t>21.3.2017.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859B17-E03C-49E5-A072-8769C434BEA9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8481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97A5-5F79-44D9-AEE9-497AC03DB044}" type="datetimeFigureOut">
              <a:rPr lang="hr-HR" smtClean="0"/>
              <a:t>21.3.2017.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859B17-E03C-49E5-A072-8769C434BE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83491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97A5-5F79-44D9-AEE9-497AC03DB044}" type="datetimeFigureOut">
              <a:rPr lang="hr-HR" smtClean="0"/>
              <a:t>21.3.2017.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9B17-E03C-49E5-A072-8769C434BE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9724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97A5-5F79-44D9-AEE9-497AC03DB044}" type="datetimeFigureOut">
              <a:rPr lang="hr-HR" smtClean="0"/>
              <a:t>21.3.2017.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9B17-E03C-49E5-A072-8769C434BE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80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97A5-5F79-44D9-AEE9-497AC03DB044}" type="datetimeFigureOut">
              <a:rPr lang="hr-HR" smtClean="0"/>
              <a:t>21.3.2017.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9B17-E03C-49E5-A072-8769C434BE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363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97A5-5F79-44D9-AEE9-497AC03DB044}" type="datetimeFigureOut">
              <a:rPr lang="hr-HR" smtClean="0"/>
              <a:t>21.3.2017.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D859B17-E03C-49E5-A072-8769C434BE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9668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97A5-5F79-44D9-AEE9-497AC03DB044}" type="datetimeFigureOut">
              <a:rPr lang="hr-HR" smtClean="0"/>
              <a:t>21.3.2017.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D859B17-E03C-49E5-A072-8769C434BE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2617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97A5-5F79-44D9-AEE9-497AC03DB044}" type="datetimeFigureOut">
              <a:rPr lang="hr-HR" smtClean="0"/>
              <a:t>21.3.2017.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D859B17-E03C-49E5-A072-8769C434BE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615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97A5-5F79-44D9-AEE9-497AC03DB044}" type="datetimeFigureOut">
              <a:rPr lang="hr-HR" smtClean="0"/>
              <a:t>21.3.2017.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9B17-E03C-49E5-A072-8769C434BE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7410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97A5-5F79-44D9-AEE9-497AC03DB044}" type="datetimeFigureOut">
              <a:rPr lang="hr-HR" smtClean="0"/>
              <a:t>21.3.2017.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9B17-E03C-49E5-A072-8769C434BE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0403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97A5-5F79-44D9-AEE9-497AC03DB044}" type="datetimeFigureOut">
              <a:rPr lang="hr-HR" smtClean="0"/>
              <a:t>21.3.2017.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9B17-E03C-49E5-A072-8769C434BE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156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97A5-5F79-44D9-AEE9-497AC03DB044}" type="datetimeFigureOut">
              <a:rPr lang="hr-HR" smtClean="0"/>
              <a:t>21.3.2017.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859B17-E03C-49E5-A072-8769C434BE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9731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297A5-5F79-44D9-AEE9-497AC03DB044}" type="datetimeFigureOut">
              <a:rPr lang="hr-HR" smtClean="0"/>
              <a:t>21.3.2017.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D859B17-E03C-49E5-A072-8769C434BE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7000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b="1" dirty="0" smtClean="0">
                <a:latin typeface="Arial" panose="020B0604020202020204" pitchFamily="34" charset="0"/>
                <a:cs typeface="Arial" panose="020B0604020202020204" pitchFamily="34" charset="0"/>
              </a:rPr>
              <a:t>Tjedan ljudskog mozga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10. </a:t>
            </a:r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hr-H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16. ožujka</a:t>
            </a:r>
            <a:endParaRPr lang="hr-H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68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89212" y="306610"/>
            <a:ext cx="8911687" cy="1128490"/>
          </a:xfrm>
        </p:spPr>
        <p:txBody>
          <a:bodyPr>
            <a:normAutofit/>
          </a:bodyPr>
          <a:lstStyle/>
          <a:p>
            <a:r>
              <a:rPr lang="hr-HR" sz="6000" dirty="0" smtClean="0"/>
              <a:t>Mozak</a:t>
            </a:r>
            <a:endParaRPr lang="hr-HR" sz="6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546225" y="1665510"/>
            <a:ext cx="8915400" cy="4272922"/>
          </a:xfrm>
        </p:spPr>
        <p:txBody>
          <a:bodyPr/>
          <a:lstStyle/>
          <a:p>
            <a:pPr lvl="0">
              <a:buClr>
                <a:srgbClr val="A53010"/>
              </a:buClr>
            </a:pPr>
            <a:r>
              <a:rPr lang="hr-HR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središnji </a:t>
            </a:r>
            <a:r>
              <a:rPr lang="hr-HR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organ živčanog </a:t>
            </a:r>
            <a:r>
              <a:rPr lang="hr-HR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sustava</a:t>
            </a:r>
          </a:p>
          <a:p>
            <a:pPr lvl="0">
              <a:buClr>
                <a:srgbClr val="A53010"/>
              </a:buClr>
            </a:pPr>
            <a:r>
              <a:rPr lang="hr-HR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g</a:t>
            </a:r>
            <a:r>
              <a:rPr lang="hr-HR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rađen </a:t>
            </a:r>
            <a:r>
              <a:rPr lang="hr-HR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organ ljudskog </a:t>
            </a:r>
            <a:r>
              <a:rPr lang="hr-HR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tijela</a:t>
            </a:r>
            <a:endParaRPr lang="hr-HR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A53010"/>
              </a:buClr>
            </a:pPr>
            <a:r>
              <a:rPr lang="hr-HR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vrlo </a:t>
            </a:r>
            <a:r>
              <a:rPr lang="hr-HR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nježan i osjetljiv na udarce</a:t>
            </a:r>
          </a:p>
          <a:p>
            <a:pPr lvl="0">
              <a:buClr>
                <a:srgbClr val="A53010"/>
              </a:buClr>
            </a:pPr>
            <a:r>
              <a:rPr lang="hr-HR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</a:t>
            </a:r>
            <a:r>
              <a:rPr lang="hr-HR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ozak </a:t>
            </a:r>
            <a:r>
              <a:rPr lang="hr-HR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čovjeka </a:t>
            </a:r>
            <a:r>
              <a:rPr lang="hr-HR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ima masu oko 1400 g</a:t>
            </a:r>
          </a:p>
          <a:p>
            <a:pPr lvl="0">
              <a:buClr>
                <a:srgbClr val="A53010"/>
              </a:buClr>
            </a:pPr>
            <a:r>
              <a:rPr lang="hr-HR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u</a:t>
            </a:r>
            <a:r>
              <a:rPr lang="hr-HR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hr-HR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njemu </a:t>
            </a:r>
            <a:r>
              <a:rPr lang="hr-HR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su pohranjena sva naša sjećanja i u njemu se događaju sva naša </a:t>
            </a:r>
            <a:r>
              <a:rPr lang="hr-HR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razmišljanja</a:t>
            </a:r>
            <a:endParaRPr lang="hr-HR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000" y="0"/>
            <a:ext cx="3060700" cy="3957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96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293910"/>
            <a:ext cx="8911687" cy="1014190"/>
          </a:xfrm>
        </p:spPr>
        <p:txBody>
          <a:bodyPr>
            <a:normAutofit/>
          </a:bodyPr>
          <a:lstStyle/>
          <a:p>
            <a:r>
              <a:rPr lang="hr-HR" sz="4800" dirty="0" smtClean="0"/>
              <a:t>Građa i uloga mozga</a:t>
            </a:r>
            <a:endParaRPr lang="hr-HR" sz="4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1473200"/>
            <a:ext cx="8915400" cy="4438022"/>
          </a:xfrm>
        </p:spPr>
        <p:txBody>
          <a:bodyPr/>
          <a:lstStyle/>
          <a:p>
            <a:r>
              <a:rPr lang="hr-HR" sz="2800" dirty="0"/>
              <a:t>s</a:t>
            </a:r>
            <a:r>
              <a:rPr lang="hr-HR" sz="2800" dirty="0" smtClean="0"/>
              <a:t>astoji </a:t>
            </a:r>
            <a:r>
              <a:rPr lang="hr-HR" sz="2800" dirty="0" smtClean="0"/>
              <a:t>se od velikog mozga, malog mozga i produžene moždine (primozga)</a:t>
            </a:r>
          </a:p>
          <a:p>
            <a:endParaRPr lang="hr-HR" sz="2800" dirty="0" smtClean="0"/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711" y="2717801"/>
            <a:ext cx="4459689" cy="3879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42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6638" y="0"/>
            <a:ext cx="8911687" cy="798290"/>
          </a:xfrm>
        </p:spPr>
        <p:txBody>
          <a:bodyPr>
            <a:noAutofit/>
          </a:bodyPr>
          <a:lstStyle/>
          <a:p>
            <a:r>
              <a:rPr lang="hr-HR" sz="5400" dirty="0" smtClean="0"/>
              <a:t>Veliki mozak</a:t>
            </a:r>
            <a:endParaRPr lang="hr-HR" sz="5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92925" y="1108389"/>
            <a:ext cx="8915400" cy="4501522"/>
          </a:xfrm>
        </p:spPr>
        <p:txBody>
          <a:bodyPr/>
          <a:lstStyle/>
          <a:p>
            <a:r>
              <a:rPr lang="hr-HR" sz="2800" dirty="0"/>
              <a:t>z</a:t>
            </a:r>
            <a:r>
              <a:rPr lang="hr-HR" sz="2800" dirty="0" smtClean="0"/>
              <a:t>auzima </a:t>
            </a:r>
            <a:r>
              <a:rPr lang="hr-HR" sz="2800" dirty="0" smtClean="0"/>
              <a:t>najveći dio </a:t>
            </a:r>
            <a:r>
              <a:rPr lang="hr-HR" sz="2800" dirty="0" smtClean="0"/>
              <a:t>lubanje</a:t>
            </a:r>
            <a:endParaRPr lang="hr-HR" sz="2800" dirty="0" smtClean="0"/>
          </a:p>
          <a:p>
            <a:r>
              <a:rPr lang="hr-HR" sz="2800" dirty="0"/>
              <a:t>p</a:t>
            </a:r>
            <a:r>
              <a:rPr lang="hr-HR" sz="2800" dirty="0" smtClean="0"/>
              <a:t>ovršina </a:t>
            </a:r>
            <a:r>
              <a:rPr lang="hr-HR" sz="2800" dirty="0" smtClean="0"/>
              <a:t>mu je naborana, ima </a:t>
            </a:r>
            <a:r>
              <a:rPr lang="hr-HR" sz="2800" dirty="0" smtClean="0"/>
              <a:t>velik </a:t>
            </a:r>
            <a:r>
              <a:rPr lang="hr-HR" sz="2800" dirty="0" smtClean="0"/>
              <a:t>broj udubljenja ili </a:t>
            </a:r>
            <a:r>
              <a:rPr lang="hr-HR" sz="2800" b="1" dirty="0" smtClean="0"/>
              <a:t>brazdi</a:t>
            </a:r>
            <a:r>
              <a:rPr lang="hr-HR" sz="2800" dirty="0" smtClean="0"/>
              <a:t> i izbočina ili </a:t>
            </a:r>
            <a:r>
              <a:rPr lang="hr-HR" sz="2800" b="1" dirty="0" smtClean="0"/>
              <a:t>vijuga</a:t>
            </a:r>
          </a:p>
          <a:p>
            <a:r>
              <a:rPr lang="hr-HR" sz="2800" dirty="0"/>
              <a:t>n</a:t>
            </a:r>
            <a:r>
              <a:rPr lang="hr-HR" sz="2800" dirty="0" smtClean="0"/>
              <a:t>ajdublja </a:t>
            </a:r>
            <a:r>
              <a:rPr lang="hr-HR" sz="2800" dirty="0" smtClean="0"/>
              <a:t>brazda dijeli mozak na lijevu i desnu </a:t>
            </a:r>
            <a:r>
              <a:rPr lang="hr-HR" sz="2800" b="1" dirty="0" smtClean="0"/>
              <a:t>polutku</a:t>
            </a:r>
          </a:p>
          <a:p>
            <a:r>
              <a:rPr lang="hr-HR" sz="2800" dirty="0"/>
              <a:t>s</a:t>
            </a:r>
            <a:r>
              <a:rPr lang="hr-HR" sz="2800" dirty="0" smtClean="0"/>
              <a:t>redište </a:t>
            </a:r>
            <a:r>
              <a:rPr lang="hr-HR" sz="2800" dirty="0" smtClean="0"/>
              <a:t>je viših živčanih djelatnosti</a:t>
            </a:r>
          </a:p>
          <a:p>
            <a:endParaRPr lang="hr-HR" sz="2800" dirty="0" smtClean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458" y="4191001"/>
            <a:ext cx="3549928" cy="2636010"/>
          </a:xfrm>
          <a:prstGeom prst="rect">
            <a:avLst/>
          </a:prstGeom>
        </p:spPr>
      </p:pic>
      <p:sp>
        <p:nvSpPr>
          <p:cNvPr id="5" name="Strelica udesno 4"/>
          <p:cNvSpPr/>
          <p:nvPr/>
        </p:nvSpPr>
        <p:spPr>
          <a:xfrm>
            <a:off x="10375900" y="5727700"/>
            <a:ext cx="1562100" cy="622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79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469900"/>
            <a:ext cx="8915400" cy="5441322"/>
          </a:xfrm>
        </p:spPr>
        <p:txBody>
          <a:bodyPr>
            <a:normAutofit/>
          </a:bodyPr>
          <a:lstStyle/>
          <a:p>
            <a:r>
              <a:rPr lang="hr-HR" sz="2800" dirty="0"/>
              <a:t>n</a:t>
            </a:r>
            <a:r>
              <a:rPr lang="hr-HR" sz="2800" dirty="0" smtClean="0"/>
              <a:t>ajrazvijeniji </a:t>
            </a:r>
            <a:r>
              <a:rPr lang="hr-HR" sz="2800" dirty="0" smtClean="0"/>
              <a:t>dio mozga </a:t>
            </a:r>
            <a:r>
              <a:rPr lang="hr-HR" sz="2800" dirty="0"/>
              <a:t>-</a:t>
            </a:r>
            <a:r>
              <a:rPr lang="hr-HR" sz="2800" dirty="0" smtClean="0"/>
              <a:t> </a:t>
            </a:r>
            <a:r>
              <a:rPr lang="hr-HR" sz="2800" dirty="0" smtClean="0"/>
              <a:t>moždana kora</a:t>
            </a:r>
          </a:p>
          <a:p>
            <a:r>
              <a:rPr lang="hr-HR" sz="2800" dirty="0"/>
              <a:t>p</a:t>
            </a:r>
            <a:r>
              <a:rPr lang="hr-HR" sz="2800" dirty="0" smtClean="0"/>
              <a:t>odijeljena na </a:t>
            </a:r>
            <a:r>
              <a:rPr lang="hr-HR" sz="2800" dirty="0" smtClean="0"/>
              <a:t>veći broj polja, koja se nazivaju moždana središta ili moždani centri</a:t>
            </a:r>
          </a:p>
          <a:p>
            <a:r>
              <a:rPr lang="hr-HR" sz="2800" dirty="0"/>
              <a:t>r</a:t>
            </a:r>
            <a:r>
              <a:rPr lang="hr-HR" sz="2800" dirty="0" smtClean="0"/>
              <a:t>azlikujemo središta </a:t>
            </a:r>
            <a:r>
              <a:rPr lang="hr-HR" sz="2800" dirty="0" smtClean="0"/>
              <a:t>za sluh, vid, kretanje, govor, mišljenje, pamćenje</a:t>
            </a:r>
          </a:p>
          <a:p>
            <a:r>
              <a:rPr lang="hr-HR" sz="2800" dirty="0"/>
              <a:t>ž</a:t>
            </a:r>
            <a:r>
              <a:rPr lang="hr-HR" sz="2800" dirty="0" smtClean="0"/>
              <a:t>ivčana </a:t>
            </a:r>
            <a:r>
              <a:rPr lang="hr-HR" sz="2800" dirty="0" smtClean="0"/>
              <a:t>se vlakna križaju u produženoj moždini</a:t>
            </a:r>
            <a:endParaRPr lang="hr-HR" sz="28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575" y="3479377"/>
            <a:ext cx="3705225" cy="3378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53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370110"/>
            <a:ext cx="8911687" cy="1026890"/>
          </a:xfrm>
        </p:spPr>
        <p:txBody>
          <a:bodyPr>
            <a:normAutofit/>
          </a:bodyPr>
          <a:lstStyle/>
          <a:p>
            <a:r>
              <a:rPr lang="hr-HR" sz="5400" dirty="0" smtClean="0"/>
              <a:t>Mali mozak</a:t>
            </a:r>
            <a:endParaRPr lang="hr-HR" sz="5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1485900"/>
            <a:ext cx="8915400" cy="4425322"/>
          </a:xfrm>
        </p:spPr>
        <p:txBody>
          <a:bodyPr>
            <a:normAutofit/>
          </a:bodyPr>
          <a:lstStyle/>
          <a:p>
            <a:r>
              <a:rPr lang="hr-HR" sz="2800" dirty="0"/>
              <a:t>s</a:t>
            </a:r>
            <a:r>
              <a:rPr lang="hr-HR" sz="2800" dirty="0" smtClean="0"/>
              <a:t>mješten </a:t>
            </a:r>
            <a:r>
              <a:rPr lang="hr-HR" sz="2800" dirty="0" smtClean="0"/>
              <a:t>u stražnjem dijelu lubanje, ispod velikog mozga</a:t>
            </a:r>
          </a:p>
          <a:p>
            <a:r>
              <a:rPr lang="hr-HR" sz="2800" dirty="0"/>
              <a:t>p</a:t>
            </a:r>
            <a:r>
              <a:rPr lang="hr-HR" sz="2800" dirty="0" smtClean="0"/>
              <a:t>ovršina </a:t>
            </a:r>
            <a:r>
              <a:rPr lang="hr-HR" sz="2800" dirty="0" smtClean="0"/>
              <a:t>mu je naborana</a:t>
            </a:r>
          </a:p>
          <a:p>
            <a:r>
              <a:rPr lang="hr-HR" sz="2800" dirty="0"/>
              <a:t>u</a:t>
            </a:r>
            <a:r>
              <a:rPr lang="hr-HR" sz="2800" dirty="0" smtClean="0"/>
              <a:t>loga </a:t>
            </a:r>
            <a:r>
              <a:rPr lang="hr-HR" sz="2800" dirty="0" smtClean="0"/>
              <a:t>mu je usklađivanje pokreta mišića čiji je rad pod utjecajem naše volje</a:t>
            </a:r>
          </a:p>
          <a:p>
            <a:pPr marL="0" indent="0">
              <a:buNone/>
            </a:pPr>
            <a:endParaRPr lang="hr-HR" sz="28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387" y="3989695"/>
            <a:ext cx="5637213" cy="286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09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319310"/>
            <a:ext cx="8911687" cy="912590"/>
          </a:xfrm>
        </p:spPr>
        <p:txBody>
          <a:bodyPr/>
          <a:lstStyle/>
          <a:p>
            <a:r>
              <a:rPr lang="hr-HR" dirty="0" smtClean="0"/>
              <a:t>Produžena moždina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1231900"/>
            <a:ext cx="8915400" cy="4679322"/>
          </a:xfrm>
        </p:spPr>
        <p:txBody>
          <a:bodyPr>
            <a:normAutofit/>
          </a:bodyPr>
          <a:lstStyle/>
          <a:p>
            <a:r>
              <a:rPr lang="hr-HR" sz="2800" dirty="0"/>
              <a:t>i</a:t>
            </a:r>
            <a:r>
              <a:rPr lang="hr-HR" sz="2800" dirty="0" smtClean="0"/>
              <a:t>spod </a:t>
            </a:r>
            <a:r>
              <a:rPr lang="hr-HR" sz="2800" dirty="0" smtClean="0"/>
              <a:t>velikog mozga, a ispred malog mozga </a:t>
            </a:r>
            <a:r>
              <a:rPr lang="hr-HR" sz="2800" dirty="0" smtClean="0"/>
              <a:t>smještena </a:t>
            </a:r>
            <a:r>
              <a:rPr lang="hr-HR" sz="2800" dirty="0" smtClean="0"/>
              <a:t>produžena moždina</a:t>
            </a:r>
          </a:p>
          <a:p>
            <a:r>
              <a:rPr lang="hr-HR" sz="2800" dirty="0"/>
              <a:t>p</a:t>
            </a:r>
            <a:r>
              <a:rPr lang="hr-HR" sz="2800" dirty="0" smtClean="0"/>
              <a:t>ovezuje </a:t>
            </a:r>
            <a:r>
              <a:rPr lang="hr-HR" sz="2800" dirty="0" smtClean="0"/>
              <a:t>mozak s leđnom moždinom </a:t>
            </a:r>
          </a:p>
          <a:p>
            <a:r>
              <a:rPr lang="hr-HR" sz="2800" dirty="0"/>
              <a:t>o</a:t>
            </a:r>
            <a:r>
              <a:rPr lang="hr-HR" sz="2800" dirty="0" smtClean="0"/>
              <a:t>na </a:t>
            </a:r>
            <a:r>
              <a:rPr lang="hr-HR" sz="2800" dirty="0" smtClean="0"/>
              <a:t>upravlja refleksnim, životno važnim procesima</a:t>
            </a:r>
          </a:p>
          <a:p>
            <a:r>
              <a:rPr lang="hr-HR" sz="2800" dirty="0"/>
              <a:t>u</a:t>
            </a:r>
            <a:r>
              <a:rPr lang="hr-HR" sz="2800" dirty="0" smtClean="0"/>
              <a:t> </a:t>
            </a:r>
            <a:r>
              <a:rPr lang="hr-HR" sz="2800" dirty="0" smtClean="0"/>
              <a:t>njoj se nalazi središte za disanje, probavu, gutanje, kašljanje, povraćanje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35569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306610"/>
            <a:ext cx="8911687" cy="1026890"/>
          </a:xfrm>
        </p:spPr>
        <p:txBody>
          <a:bodyPr>
            <a:normAutofit/>
          </a:bodyPr>
          <a:lstStyle/>
          <a:p>
            <a:r>
              <a:rPr lang="hr-HR" sz="4800" dirty="0" smtClean="0"/>
              <a:t>Zanimljivosti</a:t>
            </a:r>
            <a:endParaRPr lang="hr-HR" sz="4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1333500"/>
            <a:ext cx="8915400" cy="480060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Razvoj mozga započinje prije rođenja, a do treće godine njegov se rast i razvoj odvijaju nevjerojatnom </a:t>
            </a:r>
            <a:r>
              <a:rPr lang="hr-HR" sz="2800" dirty="0" smtClean="0"/>
              <a:t>brzinom.</a:t>
            </a:r>
            <a:endParaRPr lang="hr-HR" sz="2800" dirty="0" smtClean="0"/>
          </a:p>
          <a:p>
            <a:r>
              <a:rPr lang="hr-HR" sz="2800" dirty="0" smtClean="0"/>
              <a:t>Razvoj mozga ovisi o kombinaciji naslijeđa, prehrane i iskustva na koje utječe </a:t>
            </a:r>
            <a:r>
              <a:rPr lang="hr-HR" sz="2800" dirty="0" smtClean="0"/>
              <a:t>okolina.</a:t>
            </a:r>
            <a:endParaRPr lang="hr-HR" sz="2800" dirty="0" smtClean="0"/>
          </a:p>
          <a:p>
            <a:r>
              <a:rPr lang="hr-HR" sz="2800" dirty="0" smtClean="0"/>
              <a:t>Mozak je veliki potrošač, iako čini samo 2 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hr-HR" sz="2800" dirty="0" smtClean="0"/>
              <a:t> ukupne mase tijela, koristi samo 20 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hr-HR" sz="2800" dirty="0" smtClean="0"/>
              <a:t> oslobođene </a:t>
            </a:r>
            <a:r>
              <a:rPr lang="hr-HR" sz="2800" dirty="0" smtClean="0"/>
              <a:t>energije.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17704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330200"/>
            <a:ext cx="8915400" cy="5581022"/>
          </a:xfrm>
        </p:spPr>
        <p:txBody>
          <a:bodyPr>
            <a:normAutofit/>
          </a:bodyPr>
          <a:lstStyle/>
          <a:p>
            <a:r>
              <a:rPr lang="hr-HR" sz="2800" dirty="0" smtClean="0"/>
              <a:t>Izvor: knjiga iz biologije</a:t>
            </a:r>
          </a:p>
          <a:p>
            <a:r>
              <a:rPr lang="hr-HR" sz="2800" dirty="0" smtClean="0"/>
              <a:t>Slike: Google slike</a:t>
            </a:r>
          </a:p>
          <a:p>
            <a:r>
              <a:rPr lang="hr-HR" sz="2800" dirty="0" smtClean="0"/>
              <a:t>Napravile: Valentina Marić, Anabela Spajić i Antonija Kovačić</a:t>
            </a:r>
          </a:p>
          <a:p>
            <a:pPr marL="0" indent="0">
              <a:buNone/>
            </a:pP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62665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71</TotalTime>
  <Words>277</Words>
  <Application>Microsoft Office PowerPoint</Application>
  <PresentationFormat>Široki zaslon</PresentationFormat>
  <Paragraphs>34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Pramen</vt:lpstr>
      <vt:lpstr>Tjedan ljudskog mozga 10. - 16. ožujka</vt:lpstr>
      <vt:lpstr>Mozak</vt:lpstr>
      <vt:lpstr>Građa i uloga mozga</vt:lpstr>
      <vt:lpstr>Veliki mozak</vt:lpstr>
      <vt:lpstr>PowerPointova prezentacija</vt:lpstr>
      <vt:lpstr>Mali mozak</vt:lpstr>
      <vt:lpstr>Produžena moždina</vt:lpstr>
      <vt:lpstr>Zanimljivosti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Tjedan ljudskog mozga 10. do 16. ožujka</dc:title>
  <dc:creator>Korisnik -5</dc:creator>
  <cp:lastModifiedBy>Knjiznica OS</cp:lastModifiedBy>
  <cp:revision>9</cp:revision>
  <dcterms:created xsi:type="dcterms:W3CDTF">2017-03-16T14:58:25Z</dcterms:created>
  <dcterms:modified xsi:type="dcterms:W3CDTF">2017-03-21T12:27:39Z</dcterms:modified>
</cp:coreProperties>
</file>