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3" r:id="rId6"/>
    <p:sldId id="260" r:id="rId7"/>
    <p:sldId id="261" r:id="rId8"/>
    <p:sldId id="264" r:id="rId9"/>
    <p:sldId id="265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61" d="100"/>
          <a:sy n="61" d="100"/>
        </p:scale>
        <p:origin x="72" y="3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089390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1E700B27-DE4C-4B9E-BB11-B9027034A00F}" type="datetimeFigureOut">
              <a:rPr lang="en-US" dirty="0"/>
              <a:pPr/>
              <a:t>3/21/2017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9592" y="3226820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6674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F4739-9812-4A9F-890D-2AD6BA5F6EE8}" type="datetimeFigureOut">
              <a:rPr lang="en-US" dirty="0"/>
              <a:t>3/21/2017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/>
          <a:lstStyle>
            <a:lvl1pPr>
              <a:defRPr sz="40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45AC5-A3F8-44AA-BA8F-596CDCC976D3}" type="datetimeFigureOut">
              <a:rPr lang="en-US" dirty="0"/>
              <a:t>3/21/2017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3" name="TextBox 12"/>
          <p:cNvSpPr txBox="1"/>
          <p:nvPr/>
        </p:nvSpPr>
        <p:spPr>
          <a:xfrm>
            <a:off x="9719438" y="2631815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8295" y="591093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0517"/>
            <a:ext cx="8453906" cy="2698249"/>
          </a:xfrm>
        </p:spPr>
        <p:txBody>
          <a:bodyPr/>
          <a:lstStyle>
            <a:lvl1pPr>
              <a:defRPr sz="40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3B183-A821-4095-A363-9EC968635539}" type="datetimeFigureOut">
              <a:rPr lang="en-US" dirty="0"/>
              <a:t>3/21/2017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32" name="Rectangle 3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33068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D01B4-0AA5-45E6-B2E6-5FA4078AEBCF}" type="datetimeFigureOut">
              <a:rPr lang="en-US" dirty="0"/>
              <a:t>3/21/2017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72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93561"/>
            <a:ext cx="3129168" cy="28334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2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93561"/>
            <a:ext cx="3145380" cy="28334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617299"/>
            <a:ext cx="3161029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93561"/>
            <a:ext cx="3164719" cy="28334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7335C-0450-40D7-8612-B3203BED4F28}" type="datetimeFigureOut">
              <a:rPr lang="en-US" dirty="0"/>
              <a:t>3/21/2017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 sa slik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2" y="4532845"/>
            <a:ext cx="30504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50437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537" y="4532846"/>
            <a:ext cx="3046766" cy="651156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1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84002"/>
            <a:ext cx="3050438" cy="84305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7"/>
            <a:ext cx="3050438" cy="65115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84001"/>
            <a:ext cx="3050437" cy="84305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8153" y="2603500"/>
            <a:ext cx="0" cy="351759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1905" y="2603500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6A105-2A1C-4284-B4EA-07CF89B1A393}" type="datetimeFigureOut">
              <a:rPr lang="en-US" dirty="0"/>
              <a:t>3/21/2017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8825660" cy="706964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BE609-F3F2-45E6-BD6A-E03A8C86C1AE}" type="datetimeFigureOut">
              <a:rPr lang="en-US" dirty="0"/>
              <a:t>3/21/2017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8"/>
            <a:ext cx="1413933" cy="4748589"/>
          </a:xfrm>
        </p:spPr>
        <p:txBody>
          <a:bodyPr vert="eaVert" anchor="b" anchorCtr="0"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8"/>
            <a:ext cx="6247546" cy="4748590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4AD68-089C-4467-A8F3-EA2BBCA6B44E}" type="datetimeFigureOut">
              <a:rPr lang="en-US" dirty="0"/>
              <a:t>3/21/2017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51FCE-E4BB-4680-8E50-3C0E348D2609}" type="datetimeFigureOut">
              <a:rPr lang="en-US" dirty="0"/>
              <a:t>3/21/2017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5"/>
            <a:ext cx="4351023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8" y="2677644"/>
            <a:ext cx="3755379" cy="228382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A073D-A903-47F8-8D16-77642FB0DF1F}" type="datetimeFigureOut">
              <a:rPr lang="en-US" dirty="0"/>
              <a:t>3/21/2017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1FA40-626B-4CA1-85D0-7A9016E395BA}" type="datetimeFigureOut">
              <a:rPr lang="en-US" dirty="0"/>
              <a:t>3/21/2017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0" y="3179762"/>
            <a:ext cx="4825159" cy="2840039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25EA-B9DC-48A7-991E-9A82573B1B21}" type="datetimeFigureOut">
              <a:rPr lang="en-US" dirty="0"/>
              <a:t>3/21/2017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97F8-6CEB-469B-AFCC-889F2A2B1D5A}" type="datetimeFigureOut">
              <a:rPr lang="en-US" dirty="0"/>
              <a:t>3/21/2017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9179F-009E-4FA5-B091-7EBB82A185BD}" type="datetimeFigureOut">
              <a:rPr lang="en-US" dirty="0"/>
              <a:t>3/21/2017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9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2895600"/>
            <a:ext cx="2793158" cy="312927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65CEB-0076-4E37-B880-BCEA9784DE0A}" type="datetimeFigureOut">
              <a:rPr lang="en-US" dirty="0"/>
              <a:t>3/21/2017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49E5E-3896-4118-99A7-7B85668F1C5E}" type="datetimeFigureOut">
              <a:rPr lang="en-US" dirty="0"/>
              <a:t>3/21/2017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26" name="Rectangle 2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0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3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2603500"/>
            <a:ext cx="8761412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7E0D914D-B099-4142-A885-11F276715148}" type="datetimeFigureOut">
              <a:rPr lang="en-US" dirty="0"/>
              <a:t>3/21/2017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1" i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strazime.com/razvojna-psihologija/uvjeti-odrastanja-i-razvoj-mozga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sz="6000" b="1" dirty="0" smtClean="0">
                <a:latin typeface="Castellar" panose="020A0402060406010301" pitchFamily="18" charset="0"/>
              </a:rPr>
              <a:t>Mozak</a:t>
            </a:r>
            <a:endParaRPr lang="hr-HR" sz="6000" b="1" dirty="0">
              <a:latin typeface="Castellar" panose="020A0402060406010301" pitchFamily="18" charset="0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 smtClean="0"/>
              <a:t>Manuela Buković, patricia suntešić i Andrea iljić 8.a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303681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154955" y="847729"/>
            <a:ext cx="8761413" cy="706964"/>
          </a:xfrm>
        </p:spPr>
        <p:txBody>
          <a:bodyPr/>
          <a:lstStyle/>
          <a:p>
            <a:r>
              <a:rPr lang="hr-HR" dirty="0" smtClean="0"/>
              <a:t>Što je mozak?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Mozak je središte živčanog sustava svih kralježnjaka i većine </a:t>
            </a:r>
            <a:r>
              <a:rPr lang="hr-HR" dirty="0" smtClean="0"/>
              <a:t>beskralježnjaka.</a:t>
            </a:r>
          </a:p>
          <a:p>
            <a:r>
              <a:rPr lang="hr-HR" dirty="0" smtClean="0"/>
              <a:t> </a:t>
            </a:r>
            <a:r>
              <a:rPr lang="hr-HR" dirty="0"/>
              <a:t>Mozak je najvažniji organ za čovjekovu </a:t>
            </a:r>
            <a:r>
              <a:rPr lang="hr-HR" dirty="0" smtClean="0"/>
              <a:t>sposobnost razmišljanja.</a:t>
            </a: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600" y="3994150"/>
            <a:ext cx="5384800" cy="269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552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Funkcije (uloga) mozga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Čovjekov mozak omogućuje daleko naprednije funkcije u usporedbi s mozgom bilo koje druge vrste.</a:t>
            </a:r>
          </a:p>
          <a:p>
            <a:r>
              <a:rPr lang="hr-HR" dirty="0" smtClean="0"/>
              <a:t>Upravlja </a:t>
            </a:r>
            <a:r>
              <a:rPr lang="hr-HR" dirty="0"/>
              <a:t>voljnim ili svjesnim pokretima, odnosno cijelim našim tijelom. </a:t>
            </a:r>
          </a:p>
          <a:p>
            <a:pPr marL="0" indent="0">
              <a:buNone/>
            </a:pPr>
            <a:endParaRPr lang="hr-HR" dirty="0" smtClean="0"/>
          </a:p>
          <a:p>
            <a:pPr marL="0" indent="0">
              <a:buNone/>
            </a:pPr>
            <a:r>
              <a:rPr lang="hr-HR" dirty="0" smtClean="0"/>
              <a:t> </a:t>
            </a:r>
          </a:p>
          <a:p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2671" y="4089400"/>
            <a:ext cx="4353529" cy="2113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27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Moždana središta (moždani centri)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Svako moždano središte ima neku ulogu, stoga razlikujemo:</a:t>
            </a:r>
          </a:p>
          <a:p>
            <a:pPr marL="0" indent="0">
              <a:buNone/>
            </a:pPr>
            <a:r>
              <a:rPr lang="hr-HR" dirty="0" smtClean="0"/>
              <a:t>                                    </a:t>
            </a:r>
            <a:r>
              <a:rPr lang="hr-HR" dirty="0" smtClean="0"/>
              <a:t>-središte </a:t>
            </a:r>
            <a:r>
              <a:rPr lang="hr-HR" dirty="0" smtClean="0"/>
              <a:t>za vid</a:t>
            </a:r>
          </a:p>
          <a:p>
            <a:pPr marL="0" indent="0">
              <a:buNone/>
            </a:pPr>
            <a:r>
              <a:rPr lang="hr-HR" dirty="0" smtClean="0"/>
              <a:t>                                    </a:t>
            </a:r>
            <a:r>
              <a:rPr lang="hr-HR" dirty="0" smtClean="0"/>
              <a:t>-središte </a:t>
            </a:r>
            <a:r>
              <a:rPr lang="hr-HR" dirty="0" smtClean="0"/>
              <a:t>za sluh</a:t>
            </a:r>
          </a:p>
          <a:p>
            <a:pPr marL="0" indent="0">
              <a:buNone/>
            </a:pPr>
            <a:r>
              <a:rPr lang="hr-HR" dirty="0" smtClean="0"/>
              <a:t>                                    </a:t>
            </a:r>
            <a:r>
              <a:rPr lang="hr-HR" dirty="0" smtClean="0"/>
              <a:t>-središte </a:t>
            </a:r>
            <a:r>
              <a:rPr lang="hr-HR" dirty="0" smtClean="0"/>
              <a:t>za kretanje</a:t>
            </a:r>
          </a:p>
          <a:p>
            <a:pPr marL="0" indent="0">
              <a:buNone/>
            </a:pPr>
            <a:r>
              <a:rPr lang="hr-HR" dirty="0" smtClean="0"/>
              <a:t>                                    </a:t>
            </a:r>
            <a:r>
              <a:rPr lang="hr-HR" dirty="0" smtClean="0"/>
              <a:t>-središte </a:t>
            </a:r>
            <a:r>
              <a:rPr lang="hr-HR" dirty="0" smtClean="0"/>
              <a:t>za govor</a:t>
            </a:r>
          </a:p>
          <a:p>
            <a:pPr marL="0" indent="0">
              <a:buNone/>
            </a:pPr>
            <a:endParaRPr lang="hr-HR" dirty="0" smtClean="0"/>
          </a:p>
          <a:p>
            <a:pPr>
              <a:buFont typeface="Century Gothic" panose="020B0502020202020204" pitchFamily="34" charset="0"/>
              <a:buChar char="►"/>
            </a:pPr>
            <a:r>
              <a:rPr lang="hr-HR" dirty="0" smtClean="0"/>
              <a:t>Moždana središta lijeve polutke upravljaju desnom stranom tijela, a moždana središta desne polutke lijevom stranom tijela.</a:t>
            </a:r>
          </a:p>
          <a:p>
            <a:pPr marL="0" indent="0">
              <a:buNone/>
            </a:pPr>
            <a:endParaRPr lang="hr-HR" dirty="0" smtClean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210395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5000" y="595175"/>
            <a:ext cx="5238609" cy="5680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244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Razvoj mozga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Razvoj mozga započinje prije rođenja, a do treće godine njegov se rast i razvoj odvijaju nevjerojatnom brzinom.</a:t>
            </a:r>
          </a:p>
          <a:p>
            <a:r>
              <a:rPr lang="hr-HR" dirty="0" smtClean="0"/>
              <a:t>Ovisi o kombinaciji naslijeđa, prehrane i iskustva na koje utječe okolina.</a:t>
            </a:r>
          </a:p>
          <a:p>
            <a:r>
              <a:rPr lang="hr-HR" dirty="0"/>
              <a:t>Iako mozak cijeloga života ostaje plastičan, u djetinjstvu je najotvoreniji za nova iskustva. </a:t>
            </a:r>
            <a:endParaRPr lang="hr-HR" dirty="0" smtClean="0"/>
          </a:p>
          <a:p>
            <a:r>
              <a:rPr lang="hr-HR" dirty="0" smtClean="0"/>
              <a:t>To </a:t>
            </a:r>
            <a:r>
              <a:rPr lang="hr-HR" dirty="0"/>
              <a:t>ilustrira i činjenica da djeca koja imaju priliku učiti strani jezik u dobi od 3 do 7 </a:t>
            </a:r>
            <a:r>
              <a:rPr lang="hr-HR" dirty="0" smtClean="0"/>
              <a:t>godina </a:t>
            </a:r>
            <a:r>
              <a:rPr lang="hr-HR" dirty="0"/>
              <a:t>na različitim testovima </a:t>
            </a:r>
            <a:r>
              <a:rPr lang="hr-HR" dirty="0" smtClean="0"/>
              <a:t>jezika </a:t>
            </a:r>
            <a:r>
              <a:rPr lang="hr-HR" dirty="0"/>
              <a:t>postižu uspjeh jednak onima kojima je to materinski jezik.</a:t>
            </a:r>
          </a:p>
        </p:txBody>
      </p:sp>
    </p:spTree>
    <p:extLst>
      <p:ext uri="{BB962C8B-B14F-4D97-AF65-F5344CB8AC3E}">
        <p14:creationId xmlns:p14="http://schemas.microsoft.com/office/powerpoint/2010/main" val="966344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27953" y="922868"/>
            <a:ext cx="8761413" cy="706964"/>
          </a:xfrm>
        </p:spPr>
        <p:txBody>
          <a:bodyPr/>
          <a:lstStyle/>
          <a:p>
            <a:r>
              <a:rPr lang="hr-HR" dirty="0" smtClean="0"/>
              <a:t>Zanimljivosti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Mozak odrasle osobe u prosjeku teži 1500 </a:t>
            </a:r>
            <a:r>
              <a:rPr lang="hr-HR" dirty="0" smtClean="0"/>
              <a:t>grama</a:t>
            </a:r>
            <a:endParaRPr lang="hr-HR" dirty="0"/>
          </a:p>
          <a:p>
            <a:r>
              <a:rPr lang="hr-HR" dirty="0" smtClean="0"/>
              <a:t>Čini </a:t>
            </a:r>
            <a:r>
              <a:rPr lang="hr-HR" dirty="0"/>
              <a:t>svega </a:t>
            </a:r>
            <a:r>
              <a:rPr lang="hr-HR" dirty="0" smtClean="0"/>
              <a:t>2% </a:t>
            </a:r>
            <a:r>
              <a:rPr lang="hr-HR" dirty="0"/>
              <a:t>našega tijela, a istodobno potroši </a:t>
            </a:r>
            <a:r>
              <a:rPr lang="hr-HR" dirty="0" smtClean="0"/>
              <a:t>20% tjelesnih </a:t>
            </a:r>
            <a:r>
              <a:rPr lang="hr-HR" dirty="0"/>
              <a:t>zaliha glukoze. </a:t>
            </a:r>
            <a:endParaRPr lang="hr-HR" dirty="0" smtClean="0"/>
          </a:p>
          <a:p>
            <a:r>
              <a:rPr lang="it-IT" dirty="0"/>
              <a:t>Mozak sadrži 100 milijardi neurona </a:t>
            </a:r>
            <a:endParaRPr lang="hr-HR" dirty="0" smtClean="0"/>
          </a:p>
          <a:p>
            <a:r>
              <a:rPr lang="hr-HR" dirty="0"/>
              <a:t> Mozak je potpuno različit od drugih organa jer stvara naše misli, osjećaje</a:t>
            </a:r>
            <a:r>
              <a:rPr lang="hr-HR" dirty="0" smtClean="0"/>
              <a:t>, dojmove…</a:t>
            </a:r>
            <a:endParaRPr lang="hr-HR" dirty="0" smtClean="0"/>
          </a:p>
          <a:p>
            <a:pPr mar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95903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Pitanja za ponavljanje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154953" y="2514600"/>
            <a:ext cx="9563847" cy="3771900"/>
          </a:xfrm>
        </p:spPr>
        <p:txBody>
          <a:bodyPr>
            <a:normAutofit fontScale="92500" lnSpcReduction="20000"/>
          </a:bodyPr>
          <a:lstStyle/>
          <a:p>
            <a:r>
              <a:rPr lang="hr-HR" dirty="0" smtClean="0"/>
              <a:t>Što je mozak?</a:t>
            </a:r>
          </a:p>
          <a:p>
            <a:pPr marL="0" indent="0">
              <a:buNone/>
            </a:pPr>
            <a:r>
              <a:rPr lang="hr-HR" dirty="0"/>
              <a:t>           -Mozak je središte živčanog sustava svih kralježnjaka i većine beskralježnjaka</a:t>
            </a:r>
            <a:r>
              <a:rPr lang="hr-HR" dirty="0" smtClean="0"/>
              <a:t>.</a:t>
            </a:r>
          </a:p>
          <a:p>
            <a:pPr marL="0" indent="0">
              <a:buNone/>
            </a:pPr>
            <a:endParaRPr lang="hr-HR" dirty="0" smtClean="0"/>
          </a:p>
          <a:p>
            <a:pPr>
              <a:buFont typeface="Century Gothic" panose="020B0502020202020204" pitchFamily="34" charset="0"/>
              <a:buChar char="►"/>
            </a:pPr>
            <a:r>
              <a:rPr lang="hr-HR" dirty="0" smtClean="0"/>
              <a:t>Čime upravlja mozak?</a:t>
            </a:r>
          </a:p>
          <a:p>
            <a:pPr marL="0" indent="0">
              <a:buNone/>
            </a:pPr>
            <a:r>
              <a:rPr lang="hr-HR" dirty="0"/>
              <a:t>           -Upravlja voljnim ili svjesnim pokretima, odnosno cijelim našim tijelom. </a:t>
            </a:r>
            <a:endParaRPr lang="hr-HR" dirty="0" smtClean="0"/>
          </a:p>
          <a:p>
            <a:pPr marL="0" indent="0">
              <a:buNone/>
            </a:pPr>
            <a:endParaRPr lang="hr-HR" dirty="0"/>
          </a:p>
          <a:p>
            <a:pPr>
              <a:buFont typeface="Century Gothic" panose="020B0502020202020204" pitchFamily="34" charset="0"/>
              <a:buChar char="►"/>
            </a:pPr>
            <a:r>
              <a:rPr lang="hr-HR" dirty="0" smtClean="0"/>
              <a:t>Nabroji nekoliko moždanih središta!</a:t>
            </a:r>
          </a:p>
          <a:p>
            <a:pPr marL="0" indent="0">
              <a:buNone/>
            </a:pPr>
            <a:r>
              <a:rPr lang="hr-HR" dirty="0"/>
              <a:t>           -Središte za vid, </a:t>
            </a:r>
            <a:r>
              <a:rPr lang="hr-HR" dirty="0" smtClean="0"/>
              <a:t>središte </a:t>
            </a:r>
            <a:r>
              <a:rPr lang="hr-HR" dirty="0"/>
              <a:t>za </a:t>
            </a:r>
            <a:r>
              <a:rPr lang="hr-HR" dirty="0" smtClean="0"/>
              <a:t>sluh</a:t>
            </a:r>
            <a:r>
              <a:rPr lang="hr-HR" dirty="0"/>
              <a:t>, </a:t>
            </a:r>
            <a:r>
              <a:rPr lang="hr-HR" dirty="0" smtClean="0"/>
              <a:t>središte </a:t>
            </a:r>
            <a:r>
              <a:rPr lang="hr-HR" dirty="0"/>
              <a:t>za kretanje, </a:t>
            </a:r>
            <a:r>
              <a:rPr lang="hr-HR" dirty="0" smtClean="0"/>
              <a:t>središte </a:t>
            </a:r>
            <a:r>
              <a:rPr lang="hr-HR" dirty="0"/>
              <a:t>za </a:t>
            </a:r>
            <a:r>
              <a:rPr lang="hr-HR" dirty="0" smtClean="0"/>
              <a:t>govor…</a:t>
            </a:r>
            <a:endParaRPr lang="hr-HR" dirty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hr-HR" dirty="0"/>
              <a:t>                                  </a:t>
            </a:r>
          </a:p>
          <a:p>
            <a:pPr mar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105877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Podatke prikupili sa: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>
                <a:hlinkClick r:id="rId2"/>
              </a:rPr>
              <a:t>http://www.istrazime.com/razvojna-psihologija/uvjeti-odrastanja-i-razvoj-mozga</a:t>
            </a:r>
            <a:r>
              <a:rPr lang="hr-HR" dirty="0" smtClean="0">
                <a:hlinkClick r:id="rId2"/>
              </a:rPr>
              <a:t>/</a:t>
            </a:r>
            <a:endParaRPr lang="hr-HR" dirty="0" smtClean="0"/>
          </a:p>
          <a:p>
            <a:endParaRPr lang="hr-HR" dirty="0" smtClean="0"/>
          </a:p>
          <a:p>
            <a:r>
              <a:rPr lang="hr-HR" dirty="0" smtClean="0"/>
              <a:t>Wikipedia</a:t>
            </a:r>
          </a:p>
          <a:p>
            <a:pPr marL="0" indent="0">
              <a:buNone/>
            </a:pPr>
            <a:endParaRPr lang="hr-HR" dirty="0" smtClean="0"/>
          </a:p>
          <a:p>
            <a:r>
              <a:rPr lang="hr-HR" dirty="0" smtClean="0"/>
              <a:t>Udžbenik biologije za 8. razred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8551601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ba za sastanke za ion">
  <a:themeElements>
    <a:clrScheme name="Ion Boardroom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A3AB87EF-B655-4FFF-8D05-F333AD7F278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76</TotalTime>
  <Words>326</Words>
  <Application>Microsoft Office PowerPoint</Application>
  <PresentationFormat>Široki zaslon</PresentationFormat>
  <Paragraphs>46</Paragraphs>
  <Slides>9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9</vt:i4>
      </vt:variant>
    </vt:vector>
  </HeadingPairs>
  <TitlesOfParts>
    <vt:vector size="14" baseType="lpstr">
      <vt:lpstr>Arial</vt:lpstr>
      <vt:lpstr>Castellar</vt:lpstr>
      <vt:lpstr>Century Gothic</vt:lpstr>
      <vt:lpstr>Wingdings 3</vt:lpstr>
      <vt:lpstr>Soba za sastanke za ion</vt:lpstr>
      <vt:lpstr>Mozak</vt:lpstr>
      <vt:lpstr>Što je mozak?</vt:lpstr>
      <vt:lpstr>Funkcije (uloga) mozga</vt:lpstr>
      <vt:lpstr>Moždana središta (moždani centri)</vt:lpstr>
      <vt:lpstr>PowerPointova prezentacija</vt:lpstr>
      <vt:lpstr>Razvoj mozga</vt:lpstr>
      <vt:lpstr>Zanimljivosti</vt:lpstr>
      <vt:lpstr>Pitanja za ponavljanje</vt:lpstr>
      <vt:lpstr>Podatke prikupili sa: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Mozak</dc:title>
  <dc:creator>ivana</dc:creator>
  <cp:lastModifiedBy>Knjiznica OS</cp:lastModifiedBy>
  <cp:revision>9</cp:revision>
  <dcterms:created xsi:type="dcterms:W3CDTF">2017-03-16T14:56:41Z</dcterms:created>
  <dcterms:modified xsi:type="dcterms:W3CDTF">2017-03-21T12:31:09Z</dcterms:modified>
</cp:coreProperties>
</file>