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66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LJUDSKI MOZAK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r-HR" dirty="0" err="1" smtClean="0"/>
              <a:t>Piljić</a:t>
            </a:r>
            <a:r>
              <a:rPr lang="hr-HR" dirty="0" smtClean="0"/>
              <a:t>, </a:t>
            </a:r>
            <a:r>
              <a:rPr lang="hr-HR" dirty="0" err="1" smtClean="0"/>
              <a:t>Neuberger</a:t>
            </a:r>
            <a:r>
              <a:rPr lang="hr-HR" dirty="0" smtClean="0"/>
              <a:t>, Brčić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7609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MOZGU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Mozak </a:t>
            </a:r>
            <a:r>
              <a:rPr lang="hr-HR" dirty="0" smtClean="0">
                <a:solidFill>
                  <a:schemeClr val="tx1"/>
                </a:solidFill>
              </a:rPr>
              <a:t>je središnji organ živčanog sustava.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Najvažniji je organ za čovjekovu sposobnost razmišljanja.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287" y="4020466"/>
            <a:ext cx="2487613" cy="2697834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3351213" y="6286152"/>
            <a:ext cx="633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[ANIMACIJA PRIKAZUJE SNIMKU MOZGA]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28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54954" y="2603500"/>
            <a:ext cx="5004546" cy="3416300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Moždana kora je podijeljena na veći broj polja, moždanih središta.</a:t>
            </a:r>
            <a:endParaRPr lang="hr-HR" dirty="0">
              <a:solidFill>
                <a:schemeClr val="tx1"/>
              </a:solidFill>
            </a:endParaRPr>
          </a:p>
        </p:txBody>
      </p:sp>
      <p:grpSp>
        <p:nvGrpSpPr>
          <p:cNvPr id="19" name="Grupa 18"/>
          <p:cNvGrpSpPr/>
          <p:nvPr/>
        </p:nvGrpSpPr>
        <p:grpSpPr>
          <a:xfrm>
            <a:off x="4254127" y="2027877"/>
            <a:ext cx="8017294" cy="4716879"/>
            <a:chOff x="4254127" y="2027877"/>
            <a:chExt cx="8017294" cy="4716879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0" t="3291" r="2016" b="2844"/>
            <a:stretch/>
          </p:blipFill>
          <p:spPr>
            <a:xfrm>
              <a:off x="6692901" y="2362199"/>
              <a:ext cx="4780972" cy="4382557"/>
            </a:xfrm>
            <a:prstGeom prst="rect">
              <a:avLst/>
            </a:prstGeom>
          </p:spPr>
        </p:pic>
        <p:sp>
          <p:nvSpPr>
            <p:cNvPr id="5" name="TekstniOkvir 4"/>
            <p:cNvSpPr txBox="1"/>
            <p:nvPr/>
          </p:nvSpPr>
          <p:spPr>
            <a:xfrm>
              <a:off x="4254127" y="4832877"/>
              <a:ext cx="28832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SREDIŠTE ZA RAZUMIJEVANJE PISANE RIJEČI</a:t>
              </a:r>
              <a:endParaRPr lang="hr-HR" dirty="0"/>
            </a:p>
          </p:txBody>
        </p:sp>
        <p:sp>
          <p:nvSpPr>
            <p:cNvPr id="6" name="TekstniOkvir 5"/>
            <p:cNvSpPr txBox="1"/>
            <p:nvPr/>
          </p:nvSpPr>
          <p:spPr>
            <a:xfrm>
              <a:off x="5981700" y="5789267"/>
              <a:ext cx="187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SREDIŠTE ZA VID</a:t>
              </a:r>
              <a:endParaRPr lang="hr-HR" dirty="0"/>
            </a:p>
          </p:txBody>
        </p:sp>
        <p:sp>
          <p:nvSpPr>
            <p:cNvPr id="7" name="TekstniOkvir 6"/>
            <p:cNvSpPr txBox="1"/>
            <p:nvPr/>
          </p:nvSpPr>
          <p:spPr>
            <a:xfrm>
              <a:off x="8645237" y="6019800"/>
              <a:ext cx="153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SREDIŠTE ZA SLUH</a:t>
              </a:r>
              <a:endParaRPr lang="hr-HR" dirty="0"/>
            </a:p>
          </p:txBody>
        </p:sp>
        <p:sp>
          <p:nvSpPr>
            <p:cNvPr id="8" name="TekstniOkvir 7"/>
            <p:cNvSpPr txBox="1"/>
            <p:nvPr/>
          </p:nvSpPr>
          <p:spPr>
            <a:xfrm>
              <a:off x="9757040" y="5643765"/>
              <a:ext cx="2106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 smtClean="0"/>
                <a:t>SREDIŠTE ZA MIRIS</a:t>
              </a:r>
              <a:endParaRPr lang="hr-HR" dirty="0"/>
            </a:p>
          </p:txBody>
        </p:sp>
        <p:sp>
          <p:nvSpPr>
            <p:cNvPr id="9" name="TekstniOkvir 8"/>
            <p:cNvSpPr txBox="1"/>
            <p:nvPr/>
          </p:nvSpPr>
          <p:spPr>
            <a:xfrm>
              <a:off x="5806998" y="2212543"/>
              <a:ext cx="20543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SREDIŠTE ZA DOŽIVLJAVANJE OSJETA</a:t>
              </a:r>
              <a:endParaRPr lang="hr-HR" dirty="0"/>
            </a:p>
          </p:txBody>
        </p:sp>
        <p:sp>
          <p:nvSpPr>
            <p:cNvPr id="10" name="TekstniOkvir 9"/>
            <p:cNvSpPr txBox="1"/>
            <p:nvPr/>
          </p:nvSpPr>
          <p:spPr>
            <a:xfrm>
              <a:off x="9872147" y="2027877"/>
              <a:ext cx="16817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SREDIŠTE ZA KRETANJE</a:t>
              </a:r>
              <a:endParaRPr lang="hr-HR" dirty="0"/>
            </a:p>
          </p:txBody>
        </p:sp>
        <p:sp>
          <p:nvSpPr>
            <p:cNvPr id="11" name="TekstniOkvir 10"/>
            <p:cNvSpPr txBox="1"/>
            <p:nvPr/>
          </p:nvSpPr>
          <p:spPr>
            <a:xfrm>
              <a:off x="10836413" y="4830273"/>
              <a:ext cx="14350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 smtClean="0"/>
                <a:t>SREDIŠTE</a:t>
              </a:r>
              <a:br>
                <a:rPr lang="hr-HR" dirty="0" smtClean="0"/>
              </a:br>
              <a:r>
                <a:rPr lang="hr-HR" dirty="0" smtClean="0"/>
                <a:t>ZA GOVOR</a:t>
              </a:r>
              <a:endParaRPr lang="hr-HR" dirty="0"/>
            </a:p>
          </p:txBody>
        </p:sp>
        <p:sp>
          <p:nvSpPr>
            <p:cNvPr id="12" name="Pravokutnik 11"/>
            <p:cNvSpPr/>
            <p:nvPr/>
          </p:nvSpPr>
          <p:spPr>
            <a:xfrm rot="19889872" flipV="1">
              <a:off x="5655676" y="4614539"/>
              <a:ext cx="1990197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Pravokutnik 12"/>
            <p:cNvSpPr/>
            <p:nvPr/>
          </p:nvSpPr>
          <p:spPr>
            <a:xfrm rot="16718859" flipV="1">
              <a:off x="6592716" y="5342390"/>
              <a:ext cx="95310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Pravokutnik 13"/>
            <p:cNvSpPr/>
            <p:nvPr/>
          </p:nvSpPr>
          <p:spPr>
            <a:xfrm rot="5400000" flipV="1">
              <a:off x="8720798" y="5206012"/>
              <a:ext cx="1568451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Pravokutnik 14"/>
            <p:cNvSpPr/>
            <p:nvPr/>
          </p:nvSpPr>
          <p:spPr>
            <a:xfrm rot="3677617">
              <a:off x="10091393" y="5255823"/>
              <a:ext cx="856211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" name="Pravokutnik 15"/>
            <p:cNvSpPr/>
            <p:nvPr/>
          </p:nvSpPr>
          <p:spPr>
            <a:xfrm rot="1973716" flipV="1">
              <a:off x="9586830" y="4288790"/>
              <a:ext cx="1990197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" name="Pravokutnik 16"/>
            <p:cNvSpPr/>
            <p:nvPr/>
          </p:nvSpPr>
          <p:spPr>
            <a:xfrm rot="11076048" flipV="1">
              <a:off x="6920552" y="2965736"/>
              <a:ext cx="1725653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" name="Pravokutnik 17"/>
            <p:cNvSpPr/>
            <p:nvPr/>
          </p:nvSpPr>
          <p:spPr>
            <a:xfrm rot="19889872" flipV="1">
              <a:off x="9209595" y="2985979"/>
              <a:ext cx="1614662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3531634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54954" y="2590800"/>
            <a:ext cx="10173446" cy="4533900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Dječji mozak nije još potpuno razvijen.</a:t>
            </a:r>
          </a:p>
          <a:p>
            <a:r>
              <a:rPr lang="hr-HR" dirty="0">
                <a:solidFill>
                  <a:schemeClr val="tx1"/>
                </a:solidFill>
              </a:rPr>
              <a:t>U </a:t>
            </a:r>
            <a:r>
              <a:rPr lang="hr-HR" dirty="0" smtClean="0">
                <a:solidFill>
                  <a:schemeClr val="tx1"/>
                </a:solidFill>
              </a:rPr>
              <a:t>16. </a:t>
            </a:r>
            <a:r>
              <a:rPr lang="hr-HR" dirty="0">
                <a:solidFill>
                  <a:schemeClr val="tx1"/>
                </a:solidFill>
              </a:rPr>
              <a:t>godini </a:t>
            </a:r>
            <a:r>
              <a:rPr lang="hr-HR" dirty="0" err="1">
                <a:solidFill>
                  <a:schemeClr val="tx1"/>
                </a:solidFill>
              </a:rPr>
              <a:t>maturacija</a:t>
            </a:r>
            <a:r>
              <a:rPr lang="hr-HR" dirty="0">
                <a:solidFill>
                  <a:schemeClr val="tx1"/>
                </a:solidFill>
              </a:rPr>
              <a:t> mozga doživljava svoj vrhunac i u interakciji s okolinom oblikuju se </a:t>
            </a:r>
            <a:r>
              <a:rPr lang="hr-HR" dirty="0" smtClean="0">
                <a:solidFill>
                  <a:schemeClr val="tx1"/>
                </a:solidFill>
              </a:rPr>
              <a:t>emocije </a:t>
            </a:r>
            <a:r>
              <a:rPr lang="hr-HR" dirty="0">
                <a:solidFill>
                  <a:schemeClr val="tx1"/>
                </a:solidFill>
              </a:rPr>
              <a:t>što rezultira sveukupnošću ponašanja.</a:t>
            </a:r>
          </a:p>
        </p:txBody>
      </p:sp>
    </p:spTree>
    <p:extLst>
      <p:ext uri="{BB962C8B-B14F-4D97-AF65-F5344CB8AC3E}">
        <p14:creationId xmlns:p14="http://schemas.microsoft.com/office/powerpoint/2010/main" val="111779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MOŽDANI VALOVI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Rad mozga pratimo promatranjem </a:t>
            </a:r>
            <a:r>
              <a:rPr lang="hr-HR" b="1" dirty="0" smtClean="0"/>
              <a:t>moždanih valova</a:t>
            </a:r>
            <a:r>
              <a:rPr lang="hr-HR" dirty="0" smtClean="0"/>
              <a:t>.</a:t>
            </a:r>
          </a:p>
          <a:p>
            <a:r>
              <a:rPr lang="hr-HR" dirty="0" smtClean="0"/>
              <a:t>Njih bilježimo elektroencefalografom (EEG).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70" y="2241549"/>
            <a:ext cx="5197475" cy="445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08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JEDINSTVENOST MOZGA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odnosu na tjelesnu težinu, ljudski je mozak najveći u životinjskom carstvu.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437" y="3424237"/>
            <a:ext cx="3268663" cy="32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87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ZANIMLJIVOSTI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tx1"/>
                </a:solidFill>
              </a:rPr>
              <a:t>Razvoj mozga započinje prije rođenja, a do treće godine njegov se rast i razvoj odvija nevjerojatnom brzinom.</a:t>
            </a:r>
          </a:p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1154954" y="2603500"/>
            <a:ext cx="8089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Razvoj mozga ovisi o kombinaciji naslijeđa, prehrane i iskustva na koje utječe okolina.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394139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Izvor: Wikipedija</a:t>
            </a:r>
            <a:br>
              <a:rPr lang="hr-HR" dirty="0" smtClean="0"/>
            </a:br>
            <a:r>
              <a:rPr lang="hr-HR" dirty="0" smtClean="0"/>
              <a:t>            Google Slike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9125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Plavo-zelena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69</TotalTime>
  <Words>166</Words>
  <Application>Microsoft Office PowerPoint</Application>
  <PresentationFormat>Široki zaslon</PresentationFormat>
  <Paragraphs>26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Soba za sastanke za ion</vt:lpstr>
      <vt:lpstr>LJUDSKI MOZAK</vt:lpstr>
      <vt:lpstr>O MOZGU</vt:lpstr>
      <vt:lpstr>PowerPointova prezentacija</vt:lpstr>
      <vt:lpstr>PowerPointova prezentacija</vt:lpstr>
      <vt:lpstr>MOŽDANI VALOVI</vt:lpstr>
      <vt:lpstr>JEDINSTVENOST MOZGA</vt:lpstr>
      <vt:lpstr>ZANIMLJIVOSTI</vt:lpstr>
      <vt:lpstr>HVALA NA PAŽNJI!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LJUDSKI MOZAK</dc:title>
  <dc:creator>korisnik -4</dc:creator>
  <cp:lastModifiedBy>Ravnateljica</cp:lastModifiedBy>
  <cp:revision>9</cp:revision>
  <dcterms:created xsi:type="dcterms:W3CDTF">2017-03-16T15:01:29Z</dcterms:created>
  <dcterms:modified xsi:type="dcterms:W3CDTF">2017-04-04T08:59:52Z</dcterms:modified>
</cp:coreProperties>
</file>