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2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538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hyperlink" Target="http://www.google.hr/url?sa=i&amp;rct=j&amp;q=&amp;esrc=s&amp;frm=1&amp;source=images&amp;cd=&amp;cad=rja&amp;uact=8&amp;docid=NtHxO92SKoMx-M&amp;tbnid=YBMhgGkeFpU_GM:&amp;ved=0CAUQjRw&amp;url=http%3A%2F%2Fwww.pageresource.com%2Fwallpapers%2F11206%2Ffree-animal-cute-animals-hd-wallpaper.html&amp;ei=b5JVU8u3JsSktAaMzYGQDg&amp;bvm=bv.65058239,d.Yms&amp;psig=AFQjCNEcUQcFO0Zn8ZEsyOEWdKQwC6UVPA&amp;ust=1398203332307861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2" Type="http://schemas.openxmlformats.org/officeDocument/2006/relationships/hyperlink" Target="http://www.google.hr/url?sa=i&amp;rct=j&amp;q=&amp;esrc=s&amp;frm=1&amp;source=images&amp;cd=&amp;cad=rja&amp;uact=8&amp;docid=YFKxfSgzO8PD3M&amp;tbnid=gepwsqQ2txzjcM:&amp;ved=0CAUQjRw&amp;url=http%3A%2F%2Fmediaspins.org%2F2013%2F11%2F03%2Fmost-beautiful-places-in-the-world-hd-wallpapers%2Fmost-beautiful-places-in-the-world-hd-1080p-wallpapers-18-2%2F&amp;ei=pI9VU6rRKofDtQaghYGIAg&amp;bvm=bv.65058239,d.Yms&amp;psig=AFQjCNEUJvv_1WO4zb9oTQMMagx0F_RsmA&amp;ust=139820237556625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r/url?sa=i&amp;rct=j&amp;q=&amp;esrc=s&amp;frm=1&amp;source=images&amp;cd=&amp;cad=rja&amp;uact=8&amp;docid=afcUghQcb24HBM&amp;tbnid=gcug3hTC6ibe8M:&amp;ved=0CAUQjRw&amp;url=http%3A%2F%2Fcommons.wikimedia.org%2Fwiki%2FFile%3AFrog_in_pond_among_aquatic_plants.jpg&amp;ei=l5BVU4fHBYPYtQbl6IHgCA&amp;bvm=bv.65058239,d.Yms&amp;psig=AFQjCNEbdjVlPLlaMFvrP5YdvBHUmoo3jQ&amp;ust=1398202781878624" TargetMode="External"/><Relationship Id="rId11" Type="http://schemas.openxmlformats.org/officeDocument/2006/relationships/hyperlink" Target="http://www.google.hr/url?sa=i&amp;rct=j&amp;q=&amp;esrc=s&amp;frm=1&amp;source=images&amp;cd=&amp;cad=rja&amp;uact=8&amp;docid=6oM1cZizwsuEiM&amp;tbnid=A2fUefIFvN6YxM:&amp;ved=0CAUQjRw&amp;url=http%3A%2F%2Fginacobb.typepad.com%2Fgina_cobb%2F2006%2F11%2Fwhat_you_need_a.html&amp;ei=SZJVU-unGYLLtQaxy4HIBg&amp;bvm=bv.65058239,d.Yms&amp;psig=AFQjCNEcUQcFO0Zn8ZEsyOEWdKQwC6UVPA&amp;ust=1398203332307861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hyperlink" Target="http://www.google.hr/url?sa=i&amp;rct=j&amp;q=&amp;esrc=s&amp;frm=1&amp;source=images&amp;cd=&amp;cad=rja&amp;uact=8&amp;docid=lVHNl04cLrA5aM&amp;tbnid=HnguUpJkBl6lEM:&amp;ved=0CAUQjRw&amp;url=http%3A%2F%2Fcommons.wikimedia.org%2Fwiki%2FFile%3APlants-Sicily-bjs-2.jpg&amp;ei=JpBVU9uVAcKptAakhoCgAg&amp;bvm=bv.65058239,d.Yms&amp;psig=AFQjCNEbdjVlPLlaMFvrP5YdvBHUmoo3jQ&amp;ust=1398202781878624" TargetMode="External"/><Relationship Id="rId9" Type="http://schemas.openxmlformats.org/officeDocument/2006/relationships/image" Target="../media/image20.jpeg"/><Relationship Id="rId1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frm=1&amp;source=images&amp;cd=&amp;cad=rja&amp;uact=8&amp;docid=eYW823I_YirUSM&amp;tbnid=oMzBufAiDwqfXM:&amp;ved=0CAUQjRw&amp;url=http%3A%2F%2Fcreepypasta.wikia.com%2Fwiki%2FGolden_Gate_Bridge&amp;ei=aZ5VU86kOoXZsga41oCwCA&amp;bvm=bv.65058239,d.Yms&amp;psig=AFQjCNGPHXsfOnoLyG6gwFKp8qSn4dzF2g&amp;ust=1398206427205364" TargetMode="External"/><Relationship Id="rId13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12" Type="http://schemas.openxmlformats.org/officeDocument/2006/relationships/hyperlink" Target="http://www.google.hr/url?sa=i&amp;rct=j&amp;q=&amp;esrc=s&amp;frm=1&amp;source=images&amp;cd=&amp;cad=rja&amp;uact=8&amp;docid=wXFCKw-ehSQI4M&amp;tbnid=zKEkRTYNQG2fhM:&amp;ved=0CAUQjRw&amp;url=http%3A%2F%2Fwww.intelektazagreb.hr%2Fvise.php%3Fid%3D837&amp;ei=9p5VU9CBCIOktAbg-YCABw&amp;bvm=bv.65058239,d.Yms&amp;psig=AFQjCNFJupa3WAPA3BPIbvsQKer3FtNnmg&amp;ust=1398206573065318" TargetMode="External"/><Relationship Id="rId2" Type="http://schemas.openxmlformats.org/officeDocument/2006/relationships/hyperlink" Target="http://www.google.hr/url?sa=i&amp;rct=j&amp;q=&amp;esrc=s&amp;frm=1&amp;source=images&amp;cd=&amp;cad=rja&amp;uact=8&amp;docid=4moLCWDf1SldlM&amp;tbnid=OvFUMEqqH9c6vM:&amp;ved=0CAUQjRw&amp;url=http%3A%2F%2Fradiosarajevo.ba%2Fnovost%2F45480%2Fboja-koze-i-poducavanje-evolucije&amp;ei=N5xVU97vNonZsgaUjYD4Dw&amp;bvm=bv.65058239,d.Yms&amp;psig=AFQjCNEaJHc7oUF6EtUK37E64cj0iX_v8Q&amp;ust=13982058722324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r/url?sa=i&amp;rct=j&amp;q=&amp;esrc=s&amp;frm=1&amp;source=images&amp;cd=&amp;cad=rja&amp;uact=8&amp;docid=vxp1gdM2XVJF_M&amp;tbnid=x8GUl3soXEN1PM:&amp;ved=0CAUQjRw&amp;url=http%3A%2F%2Fwww.columbo.rs%2Fcategory%2Fsadrzaj%2Fcuda-arhitekture%2Fpage%2F3%2F&amp;ei=IZ5VU47ZO47AtAaL5YH4Dg&amp;bvm=bv.65058239,d.Yms&amp;psig=AFQjCNE1jVgxuXj7D-hZEm3RWOfmzTDgmg&amp;ust=1398206220623828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5" Type="http://schemas.openxmlformats.org/officeDocument/2006/relationships/image" Target="../media/image30.jpeg"/><Relationship Id="rId10" Type="http://schemas.openxmlformats.org/officeDocument/2006/relationships/hyperlink" Target="http://www.google.hr/url?sa=i&amp;rct=j&amp;q=&amp;esrc=s&amp;frm=1&amp;source=images&amp;cd=&amp;cad=rja&amp;uact=8&amp;docid=gL0BizcKeU7OcM&amp;tbnid=vDmzG5tb3_BKiM:&amp;ved=0CAUQjRw&amp;url=http%3A%2F%2Fwww.e-architect.co.uk%2Fmelbourne%2Fwebb-bridge&amp;ei=w55VU730LcSdtQbX1YGYDA&amp;bvm=bv.65058239,d.Yms&amp;psig=AFQjCNGPHXsfOnoLyG6gwFKp8qSn4dzF2g&amp;ust=1398206427205364" TargetMode="External"/><Relationship Id="rId4" Type="http://schemas.openxmlformats.org/officeDocument/2006/relationships/hyperlink" Target="http://www.google.hr/url?sa=i&amp;rct=j&amp;q=&amp;esrc=s&amp;frm=1&amp;source=images&amp;cd=&amp;cad=rja&amp;uact=8&amp;docid=nHv_IBYq9k6CPM&amp;tbnid=D2eLLSQ941pCLM:&amp;ved=0CAUQjRw&amp;url=http%3A%2F%2Fwww.putokosvijeta.hr%2Fkatedrala-sv-sofije%2F&amp;ei=nJ1VU7b2G4OitAbmk4DADg&amp;bvm=bv.65058239,d.Yms&amp;psig=AFQjCNE1jVgxuXj7D-hZEm3RWOfmzTDgmg&amp;ust=1398206220623828" TargetMode="External"/><Relationship Id="rId9" Type="http://schemas.openxmlformats.org/officeDocument/2006/relationships/image" Target="../media/image27.jpeg"/><Relationship Id="rId14" Type="http://schemas.openxmlformats.org/officeDocument/2006/relationships/hyperlink" Target="http://www.google.hr/url?sa=i&amp;rct=j&amp;q=&amp;esrc=s&amp;frm=1&amp;source=images&amp;cd=&amp;cad=rja&amp;uact=8&amp;docid=lGdUQday8o3lGM&amp;tbnid=8O_VyAKNXcR7bM:&amp;ved=0CAUQjRw&amp;url=http%3A%2F%2Fwww.croinfo.net%2Fzanimljivosti2%2F278-10-fascinirajuih-dvoraca-i-palaa.html&amp;ei=Ip9VU4jANMnPsgbjsYDQBA&amp;bvm=bv.65058239,d.Yms&amp;psig=AFQjCNFJupa3WAPA3BPIbvsQKer3FtNnmg&amp;ust=139820657306531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van\Downloads\O%20Fortuna%20(Carmina%20Burana)%20(Lyrics).mp3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frm=1&amp;source=images&amp;cd=&amp;cad=rja&amp;uact=8&amp;docid=IY9r2mzuly6wlM&amp;tbnid=drYhCp33Qq2J5M:&amp;ved=0CAUQjRw&amp;url=http%3A%2F%2Fwww.urbancult.hr%2F3837.aspx&amp;ei=pKVVU--MMc-GswadiYHADg&amp;bvm=bv.65058239,d.Yms&amp;psig=AFQjCNFygLWbWRge_LJ6zodyCO6-waeqZw&amp;ust=1398208272084878" TargetMode="External"/><Relationship Id="rId13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12" Type="http://schemas.openxmlformats.org/officeDocument/2006/relationships/hyperlink" Target="http://www.google.hr/url?sa=i&amp;rct=j&amp;q=&amp;esrc=s&amp;frm=1&amp;source=images&amp;cd=&amp;cad=rja&amp;uact=8&amp;docid=Ocmw998LGcFO9M&amp;tbnid=boaY8plUY-ANwM:&amp;ved=0CAUQjRw&amp;url=http%3A%2F%2Fwww.ekapija.ba%2FVijest%2Feu%2Fna-trziste-eu-mogu-proizvodi-iskljucivo-od-drveta-iz-legalne-sjece%2F13225&amp;ei=UqZVU_adCMeJtAb34IEw&amp;bvm=bv.65058239,d.Yms&amp;psig=AFQjCNFGtCfTIANn-t3xk3bAR4hbTT9uNQ&amp;ust=1398208358857413" TargetMode="External"/><Relationship Id="rId2" Type="http://schemas.openxmlformats.org/officeDocument/2006/relationships/hyperlink" Target="http://www.google.hr/url?sa=i&amp;rct=j&amp;q=&amp;esrc=s&amp;frm=1&amp;source=images&amp;cd=&amp;cad=rja&amp;uact=8&amp;docid=lfKIwbj0a9nPHM&amp;tbnid=-ckeGYCbnZj70M:&amp;ved=0CAUQjRw&amp;url=http%3A%2F%2Ftakodobra.com%2F%3Ftd%3D2%26ts%3D1%26kat%3D1%26id%3D1929&amp;ei=WKNVU6aBMIyWswaloYCIDQ&amp;bvm=bv.65058239,d.Yms&amp;psig=AFQjCNFmpxYdlV9w5Az1tUh5iHshb8pIJw&amp;ust=139820770182103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r/url?sa=i&amp;rct=j&amp;q=&amp;esrc=s&amp;frm=1&amp;source=images&amp;cd=&amp;cad=rja&amp;uact=8&amp;docid=UjUQKmicNIsfCM&amp;tbnid=K2ahDnEEsE9KIM:&amp;ved=0CAUQjRw&amp;url=http%3A%2F%2Fstari.dalmacijanews.com%2FVijesti%2FView%2Ftabid%2F74%2FID%2F41920%2FOd-Albanije-zatrazeno-objasnjenje-o-oneciscenju-Jadrana.aspx&amp;ei=6aRVU9CnM8ncsgbg-4DwAg&amp;bvm=bv.65058239,d.Yms&amp;psig=AFQjCNFmpxYdlV9w5Az1tUh5iHshb8pIJw&amp;ust=1398207701821032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5" Type="http://schemas.openxmlformats.org/officeDocument/2006/relationships/image" Target="../media/image38.jpeg"/><Relationship Id="rId10" Type="http://schemas.openxmlformats.org/officeDocument/2006/relationships/hyperlink" Target="http://www.google.hr/url?sa=i&amp;rct=j&amp;q=&amp;esrc=s&amp;frm=1&amp;source=images&amp;cd=&amp;cad=rja&amp;uact=8&amp;docid=rwzyCj2BzCytqM&amp;tbnid=IyD1YeiN7OTTKM:&amp;ved=0CAUQjRw&amp;url=http%3A%2F%2Fwww.jutarnji.hr%2Fnedjeljni-razotkriva--nova-afera-u-hrvatskim-sumama--procitajte-kako-se-vara-na-sumskom-otpadu%2F977911%2F&amp;ei=IaZVU5a_BoHbtAbBhYCwAw&amp;bvm=bv.65058239,d.Yms&amp;psig=AFQjCNFGtCfTIANn-t3xk3bAR4hbTT9uNQ&amp;ust=1398208358857413" TargetMode="External"/><Relationship Id="rId4" Type="http://schemas.openxmlformats.org/officeDocument/2006/relationships/hyperlink" Target="http://www.google.hr/url?sa=i&amp;rct=j&amp;q=&amp;esrc=s&amp;frm=1&amp;source=images&amp;cd=&amp;cad=rja&amp;uact=8&amp;docid=CA-9RChHiTMVPM&amp;tbnid=T2liNelN3CQZNM:&amp;ved=0CAUQjRw&amp;url=http%3A%2F%2Fsvjetlo.com%2F510-zagadenje-je-stetnije-od-sida-e&amp;ei=pqNVU_LkHsbRtAaJkYGoBg&amp;bvm=bv.65058239,d.Yms&amp;psig=AFQjCNFmpxYdlV9w5Az1tUh5iHshb8pIJw&amp;ust=1398207701821032" TargetMode="External"/><Relationship Id="rId9" Type="http://schemas.openxmlformats.org/officeDocument/2006/relationships/image" Target="../media/image35.jpeg"/><Relationship Id="rId14" Type="http://schemas.openxmlformats.org/officeDocument/2006/relationships/hyperlink" Target="http://www.google.hr/url?sa=i&amp;rct=j&amp;q=&amp;esrc=s&amp;frm=1&amp;source=images&amp;cd=&amp;cad=rja&amp;uact=8&amp;docid=VUj321xiwck-OM&amp;tbnid=au7xHtv924OajM:&amp;ved=0CAUQjRw&amp;url=http%3A%2F%2Fwww.kurir-info.rs%2Fgori-suma-na-rodosu-pozar-podmetnut-clanak-386668&amp;ei=16ZVU46YOsrHtAb0qYDABQ&amp;bvm=bv.65058239,d.Yms&amp;psig=AFQjCNHXbG6vQP80nEZ-0GyRUMvQevLBzA&amp;ust=1398208592365064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frm=1&amp;source=images&amp;cd=&amp;cad=rja&amp;uact=8&amp;docid=UNUiwvDBYoDhVM&amp;tbnid=WK5vwjpVb4tjsM:&amp;ved=0CAUQjRw&amp;url=http%3A%2F%2Fmojtv.hr%2Fserije%2F18761%2Fdrugi-svjetski-rat.aspx&amp;ei=frhVU4nTEMTLtAbSkoHwCQ&amp;bvm=bv.65058239,d.Yms&amp;psig=AFQjCNEHrQwOK8HYBSnVgPETw9MoF5n2vg&amp;ust=1398213110099391" TargetMode="External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hyperlink" Target="http://www.google.hr/url?sa=i&amp;rct=j&amp;q=&amp;esrc=s&amp;frm=1&amp;source=images&amp;cd=&amp;cad=rja&amp;uact=8&amp;docid=vGUPlxXeKt2N8M&amp;tbnid=e6VORouytzsIaM:&amp;ved=0CAUQjRw&amp;url=http%3A%2F%2Fdnevnik.hr%2Fvijesti%2Fznanost-it%2Fzbog-nedostatka-ribe-stradavaju-morski-psi.html&amp;ei=MqdVU-i-NsXMsgaT_IDoBg&amp;bvm=bv.65058239,d.Yms&amp;psig=AFQjCNFTMhsploPsw2-xlDTHXUj_tMfcfQ&amp;ust=139820868187074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r/url?sa=i&amp;rct=j&amp;q=&amp;esrc=s&amp;frm=1&amp;source=images&amp;cd=&amp;cad=rja&amp;uact=8&amp;docid=D4ccgu-y8EwN-M&amp;tbnid=2BEkFH6ibjntnM:&amp;ved=0CAUQjRw&amp;url=http%3A%2F%2Fwww.pijanitvor.com%2Findex.php%3Fthreads%2F3654%2F&amp;ei=P6hVU6arL4aOtQawwoHABA&amp;bvm=bv.65058239,d.Yms&amp;psig=AFQjCNFEart7aDAVjJvqd60gYdDdE4r2NA&amp;ust=1398208801125027" TargetMode="External"/><Relationship Id="rId11" Type="http://schemas.openxmlformats.org/officeDocument/2006/relationships/image" Target="../media/image43.jpeg"/><Relationship Id="rId5" Type="http://schemas.openxmlformats.org/officeDocument/2006/relationships/image" Target="../media/image40.jpeg"/><Relationship Id="rId10" Type="http://schemas.openxmlformats.org/officeDocument/2006/relationships/hyperlink" Target="http://www.google.hr/url?sa=i&amp;rct=j&amp;q=&amp;esrc=s&amp;frm=1&amp;source=images&amp;cd=&amp;cad=rja&amp;uact=8&amp;docid=lGMsqFgOgHJhtM&amp;tbnid=MAzzrQFMtiF1zM:&amp;ved=0CAUQjRw&amp;url=http%3A%2F%2Fes.wikipedia.org%2Fwiki%2FBombardeos_at%25C3%25B3micos_sobre_Hiroshima_y_Nagasaki&amp;ei=6rhVU4KYOozasgbC-oCIBg&amp;bvm=bv.65058239,d.Yms&amp;psig=AFQjCNEHrQwOK8HYBSnVgPETw9MoF5n2vg&amp;ust=1398213110099391" TargetMode="External"/><Relationship Id="rId4" Type="http://schemas.openxmlformats.org/officeDocument/2006/relationships/hyperlink" Target="http://www.google.hr/url?sa=i&amp;rct=j&amp;q=&amp;esrc=s&amp;frm=1&amp;source=images&amp;cd=&amp;cad=rja&amp;uact=8&amp;docid=MgXqnlcvUvHcRM&amp;tbnid=5_c1bL2ctR_bGM:&amp;ved=0CAUQjRw&amp;url=http%3A%2F%2Fwww.vijesti.me%2Fvijesti%2Fnvo-breznica-zbog-krivolova-goliji-ministar-ivanovic-da-podnese-ostavku-clanak-171174&amp;ei=56dVU4qmMIqWswbBqoH4BQ&amp;bvm=bv.65058239,d.Yms&amp;psig=AFQjCNFEart7aDAVjJvqd60gYdDdE4r2NA&amp;ust=1398208801125027" TargetMode="External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hr/url?sa=i&amp;rct=j&amp;q=&amp;esrc=s&amp;frm=1&amp;source=images&amp;cd=&amp;cad=rja&amp;uact=8&amp;docid=iGDPGsNLj9MK4M&amp;tbnid=r5HsLywJKQhHvM:&amp;ved=0CAUQjRw&amp;url=http%3A%2F%2Fwww.rts.rs%2Fpage%2Fstories%2Fsr%2Fstory%2F10%2FSvet%2F723850%2FNaftna%2Bmrlja%2Bna%2Bsavesti.html&amp;ei=26hVU6eyM4qrtAa0yYGgDA&amp;bvm=bv.65058239,d.Yms&amp;psig=AFQjCNHneYbqIO7owzwVun3sOMBhA3BpaQ&amp;ust=139820908817347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google.hr/url?sa=i&amp;rct=j&amp;q=&amp;esrc=s&amp;frm=1&amp;source=images&amp;cd=&amp;cad=rja&amp;uact=8&amp;docid=smpKNNzOhsGjUM&amp;tbnid=26RyN8Ys1hm4pM:&amp;ved=0CAUQjRw&amp;url=http%3A%2F%2Farhiva.vidiauto.com%2Faktualno%2FCO2%2F&amp;ei=H6tVU4SRNMfdtAbLlIG4Cg&amp;bvm=bv.65058239,d.Yms&amp;psig=AFQjCNEs0U_ScBmZs4fxv-w39typGRw62A&amp;ust=139820966473520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google.hr/url?sa=i&amp;rct=j&amp;q=&amp;esrc=s&amp;frm=1&amp;source=images&amp;cd=&amp;cad=rja&amp;uact=8&amp;docid=UdUjtSBiXGMPYM&amp;tbnid=ir2u1yNYpPSixM:&amp;ved=0CAUQjRw&amp;url=http%3A%2F%2Fwww.periodni.com%2Fenig%2Fglobalno_zagrijavanje_i_covjek.html&amp;ei=zKtVU5LuIsGXtAa32YGYCw&amp;bvm=bv.65058239,d.Yms&amp;psig=AFQjCNGSDXLOv0WPLfnKMfv6f72RFjhwFw&amp;ust=139820984290081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hr/url?sa=i&amp;rct=j&amp;q=&amp;esrc=s&amp;frm=1&amp;source=images&amp;cd=&amp;cad=rja&amp;uact=8&amp;docid=jVAgVldmxFw_PM&amp;tbnid=eH2teoT9tofmfM:&amp;ved=0CAUQjRw&amp;url=http%3A%2F%2Fwww.dnevno.hr%2Fvijesti%2Fhrvatska%2F87525-priznajem-hrvat-sam-doslo-doba-pila-zoki-granu-nije-za-vas-crvene-vladajuce-misto.html&amp;ei=nqxVU8vSOYfbsgaki4GQDg&amp;bvm=bv.65058239,d.Yms&amp;psig=AFQjCNHsSEcoR7sZSxT4f93pF2Of_uxzCw&amp;ust=139821003877421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Ivan\Downloads\Relaxing%20Music%20(%20Instrumental%20Piano%20).mp3" TargetMode="External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van\Downloads\Happy%20Background%20Music.mp3" TargetMode="Externa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hr/url?sa=i&amp;rct=j&amp;q=&amp;esrc=s&amp;frm=1&amp;source=images&amp;cd=&amp;cad=rja&amp;uact=8&amp;docid=2nksagMvMsDG_M&amp;tbnid=dZ8gJUEmuU2s0M:&amp;ved=0CAUQjRw&amp;url=http%3A%2F%2Fwww.os-turnic-ri.skole.hr%2F%3Fnews_id%3D1289&amp;ei=GbJVU_-gFMSOtQbawIDIBA&amp;bvm=bv.65058239,d.Yms&amp;psig=AFQjCNFa8JnpmbGFZ4pBI-UWaSpCGjZ-AA&amp;ust=139821147565620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google.hr/url?sa=i&amp;rct=j&amp;q=&amp;esrc=s&amp;frm=1&amp;source=images&amp;cd=&amp;cad=rja&amp;uact=8&amp;docid=qTqztFzGgWvGIM&amp;tbnid=pEZF2S3EyvIHqM:&amp;ved=0CAUQjRw&amp;url=http://regionalni.com/zivotdrustvo/skolstvo/eko-pustolovina-slikovnica-o-zastiti-okolisa-8165/&amp;ei=YKdLU4LPCMmKtAbysICADQ&amp;bvm=bv.64542518,d.Yms&amp;psig=AFQjCNGH25cgTOMn7G2KNtRSokhr9RHh9Q&amp;ust=1397553331694838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google.hr/url?sa=i&amp;rct=j&amp;q=&amp;esrc=s&amp;frm=1&amp;source=images&amp;cd=&amp;cad=rja&amp;uact=8&amp;docid=uuOCIz4KtrixcM&amp;tbnid=mafYQMq4pIgu1M:&amp;ved=0CAUQjRw&amp;url=http%3A%2F%2Fabcparish.blogspot.com%2F2010_04_18_archive.html&amp;ei=LsRVU8jlN8LDtQbKjoHoDQ&amp;bvm=bv.65177938,d.Yms&amp;psig=AFQjCNFaeTeI7DnOKyfh1G70wH6woArzeg&amp;ust=139821608932441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hr/url?sa=i&amp;rct=j&amp;q=&amp;esrc=s&amp;frm=1&amp;source=images&amp;cd=&amp;cad=rja&amp;uact=8&amp;docid=l003BJM9ZxZVYM&amp;tbnid=54P69nX1vs3XTM:&amp;ved=0CAUQjRw&amp;url=http%3A%2F%2Fwww.dreamstime.com%2Fstock-photography-hand-holding-realistic-globe-facing-north-america-image18480612&amp;ei=OoZVU8HtIsaJtQbL_YGICA&amp;bvm=bv.65058239,d.Yms&amp;psig=AFQjCNEpY2YAaax1jTp0gC1yAY6kEVcgAw&amp;ust=139820018525053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frm=1&amp;source=images&amp;cd=&amp;cad=rja&amp;uact=8&amp;docid=VeQbDzuGUJ4k8M&amp;tbnid=xVJvZFN5X4enyM:&amp;ved=0CAUQjRw&amp;url=http%3A%2F%2Fsh.wikipedia.org%2Fwiki%2FZemlja_(planet)&amp;ei=c4pVU_nSDITHsgbiqoHIBg&amp;bvm=bv.65058239,d.Yms&amp;psig=AFQjCNGRJ_Kc6dvLo3m8vOLtm8WwpMgZ2w&amp;ust=1398201162596668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hr/url?sa=i&amp;rct=j&amp;q=&amp;esrc=s&amp;frm=1&amp;source=images&amp;cd=&amp;cad=rja&amp;uact=8&amp;docid=LrO_CjUega0kCM&amp;tbnid=ZtaFLMPfxEzlaM:&amp;ved=0CAUQjRw&amp;url=http%3A%2F%2Fambientedeluz.blogspot.com%2F2012%2F11%2Fa-atmosfera-terrestre.html&amp;ei=f4dVU7SeKNCSswbslYDgBw&amp;bvm=bv.65058239,d.Yms&amp;psig=AFQjCNFScQ3uRc737OiPTfS6ibbR3iE88w&amp;ust=13982004038844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r/url?sa=i&amp;rct=j&amp;q=&amp;esrc=s&amp;frm=1&amp;source=images&amp;cd=&amp;cad=rja&amp;uact=8&amp;docid=0X8k5MEflGGh5M&amp;tbnid=SfZe-LjGLyyB5M:&amp;ved=0CAUQjRw&amp;url=http%3A%2F%2Fwww.samopismo.net%2F2013%2F04%2Fvideo-nuklearni-fizicar-otkrio-da-je.html&amp;ei=44lVU8SmDsLCtQaa54Aw&amp;bvm=bv.65058239,d.Yms&amp;psig=AFQjCNGRJ_Kc6dvLo3m8vOLtm8WwpMgZ2w&amp;ust=1398201162596668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hr/url?sa=i&amp;rct=j&amp;q=&amp;esrc=s&amp;frm=1&amp;source=images&amp;cd=&amp;cad=rja&amp;uact=8&amp;docid=9hcpNa9TFa1k3M&amp;tbnid=kQvXMS0z1Ue_TM:&amp;ved=0CAUQjRw&amp;url=http%3A%2F%2Fwww.index.hr%2Fblack%2Fclanak%2Fpedeset-nevjerojatnih-cinjenica-o-zemlji%2F673954.aspx&amp;ei=6YhVU4GDAoHBtAaq64HYAQ&amp;bvm=bv.65058239,d.Yms&amp;psig=AFQjCNG3VfOk6Jhy6TS8PSNJn11-ywDgTA&amp;ust=1398200917658671" TargetMode="Externa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hr/url?sa=i&amp;rct=j&amp;q=&amp;esrc=s&amp;frm=1&amp;source=images&amp;cd=&amp;cad=rja&amp;uact=8&amp;docid=V5uVRnjMWxjgCM&amp;tbnid=lJUi2qVJHtYM0M:&amp;ved=0CAUQjRw&amp;url=http%3A%2F%2Ftuzlalive.ba%2Fu-nedjelju-23-juna-mjesec-ce-biti-najblizi-zemlji-89915%2F&amp;ei=1YtVU9meFsaltAbzrYHQDQ&amp;bvm=bv.65058239,d.Yms&amp;psig=AFQjCNHCK5ZeCWwjLpqdiI7nUBbok0MjKg&amp;ust=139820167649371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frm=1&amp;source=images&amp;cd=&amp;cad=rja&amp;uact=8&amp;docid=xcZw7Q2MVUDs5M&amp;tbnid=TUS2UYSevQvDgM:&amp;ved=0CAUQjRw&amp;url=http%3A%2F%2Fwww.1info2.com%2Fitalie---eruption-du-volcan-etna-517.html&amp;ei=To5VU8DnMsOjtAaqqYHIBQ&amp;bvm=bv.65058239,d.Yms&amp;psig=AFQjCNF6alFjbHmU3sAVglf42OiRSxdA_A&amp;ust=1398202300241173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hr/url?sa=i&amp;rct=j&amp;q=&amp;esrc=s&amp;frm=1&amp;source=images&amp;cd=&amp;cad=rja&amp;uact=8&amp;docid=Knssr5pDO-CmdM&amp;tbnid=NA9wf26LLSkG0M:&amp;ved=0CAUQjRw&amp;url=http%3A%2F%2Fwww.lajkam.com%2Fpredivne-slike-ljepote-nase-zemlje%2F&amp;ei=Bo1VU8y5OYjXtAb4iIGgDg&amp;bvm=bv.65058239,d.Yms&amp;psig=AFQjCNHhUsR2pys4QF3sNo_2Do1TqD0nKQ&amp;ust=13982019454655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r/url?sa=i&amp;rct=j&amp;q=&amp;esrc=s&amp;frm=1&amp;source=images&amp;cd=&amp;cad=rja&amp;uact=8&amp;docid=hqXcNkBG5238uM&amp;tbnid=JO0Y9Jp-qeIOhM:&amp;ved=0CAUQjRw&amp;url=http%3A%2F%2Fayay.co.uk%2Fbackground%2Fnature%2Fnatural_phenomenon%2FColorado-Plateau-Paria-Canyon-Utah%2F&amp;ei=1o1VU6H3A8GgtAaM5oDgDw&amp;bvm=bv.65058239,d.Yms&amp;psig=AFQjCNE90nYMvZlZGxXqKG_DbTZlHg7onA&amp;ust=1398202186219374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15.jpeg"/><Relationship Id="rId4" Type="http://schemas.openxmlformats.org/officeDocument/2006/relationships/hyperlink" Target="http://www.google.hr/url?sa=i&amp;rct=j&amp;q=&amp;esrc=s&amp;frm=1&amp;source=images&amp;cd=&amp;cad=rja&amp;uact=8&amp;docid=Zb5n0RMPy5zb_M&amp;tbnid=uwiZXHW8od73NM:&amp;ved=0CAUQjRw&amp;url=http%3A%2F%2Fwww.imotski.net%2F2009%2F02%2F20%2Fglasujte-za-plitvice-u-izboru-za-sedam-cuda-prirode%2Fcomment-page-1%2F&amp;ei=VI1VU96zKcictAaupYHQAQ&amp;bvm=bv.65058239,d.Yms&amp;psig=AFQjCNHhUsR2pys4QF3sNo_2Do1TqD0nKQ&amp;ust=1398201945465506" TargetMode="Externa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ediaspins.org/wp-content/uploads/2013/11/Most-Beautiful-Places-in-the-World-hd-1080p-Wallpapers-1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66800" y="0"/>
            <a:ext cx="10976290" cy="6858000"/>
          </a:xfrm>
          <a:prstGeom prst="rect">
            <a:avLst/>
          </a:prstGeom>
          <a:noFill/>
        </p:spPr>
      </p:pic>
      <p:pic>
        <p:nvPicPr>
          <p:cNvPr id="23556" name="Picture 4" descr="http://upload.wikimedia.org/wikipedia/commons/1/18/Plants-Sicily-bjs-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38200" y="-29208"/>
            <a:ext cx="10287000" cy="6887208"/>
          </a:xfrm>
          <a:prstGeom prst="rect">
            <a:avLst/>
          </a:prstGeom>
          <a:noFill/>
        </p:spPr>
      </p:pic>
      <p:pic>
        <p:nvPicPr>
          <p:cNvPr id="23558" name="Picture 6" descr="http://upload.wikimedia.org/wikipedia/commons/d/d1/Frog_in_pond_among_aquatic_plant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65998" y="1"/>
            <a:ext cx="10243374" cy="6858000"/>
          </a:xfrm>
          <a:prstGeom prst="rect">
            <a:avLst/>
          </a:prstGeom>
          <a:noFill/>
        </p:spPr>
      </p:pic>
      <p:pic>
        <p:nvPicPr>
          <p:cNvPr id="23560" name="Picture 8" descr="slik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914400" y="-23813"/>
            <a:ext cx="10363200" cy="6881813"/>
          </a:xfrm>
          <a:prstGeom prst="rect">
            <a:avLst/>
          </a:prstGeom>
          <a:noFill/>
        </p:spPr>
      </p:pic>
      <p:pic>
        <p:nvPicPr>
          <p:cNvPr id="23562" name="Picture 10" descr="slik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838201" y="0"/>
            <a:ext cx="10576193" cy="6858000"/>
          </a:xfrm>
          <a:prstGeom prst="rect">
            <a:avLst/>
          </a:prstGeom>
          <a:noFill/>
        </p:spPr>
      </p:pic>
      <p:pic>
        <p:nvPicPr>
          <p:cNvPr id="23564" name="Picture 12" descr="slik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990600" y="-136525"/>
            <a:ext cx="10807700" cy="7176988"/>
          </a:xfrm>
          <a:prstGeom prst="rect">
            <a:avLst/>
          </a:prstGeom>
          <a:noFill/>
        </p:spPr>
      </p:pic>
      <p:pic>
        <p:nvPicPr>
          <p:cNvPr id="23568" name="Picture 16" descr="http://ginacobb.typepad.com/gina_cobb/images/cute_ducklings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447800" y="-457201"/>
            <a:ext cx="10994569" cy="7315201"/>
          </a:xfrm>
          <a:prstGeom prst="rect">
            <a:avLst/>
          </a:prstGeom>
          <a:noFill/>
        </p:spPr>
      </p:pic>
      <p:pic>
        <p:nvPicPr>
          <p:cNvPr id="23570" name="Picture 18" descr="http://www.pageresource.com/wallpapers/wallpaper/free-animal-cute-animals_272434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981200" y="-457200"/>
            <a:ext cx="1170432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 ZEMLJI DANAS ŽIVI OKO 7 MILIJARDI LJUDI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 ONI SU STVORILI NEKE LIJEPE PRIZORE</a:t>
            </a:r>
            <a:endParaRPr lang="hr-HR" dirty="0"/>
          </a:p>
        </p:txBody>
      </p:sp>
      <p:pic>
        <p:nvPicPr>
          <p:cNvPr id="20482" name="Picture 2" descr="http://radiosarajevo.ba/img/s/627x344/upload/images/rase_ljudsk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76398"/>
            <a:ext cx="5181600" cy="5181602"/>
          </a:xfrm>
          <a:prstGeom prst="rect">
            <a:avLst/>
          </a:prstGeom>
          <a:noFill/>
        </p:spPr>
      </p:pic>
      <p:pic>
        <p:nvPicPr>
          <p:cNvPr id="20484" name="Picture 4" descr="http://www.putokosvijeta.hr/wp-content/uploads/2012/05/st.sofia_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289304"/>
            <a:ext cx="7543800" cy="5568696"/>
          </a:xfrm>
          <a:prstGeom prst="rect">
            <a:avLst/>
          </a:prstGeom>
          <a:noFill/>
        </p:spPr>
      </p:pic>
      <p:pic>
        <p:nvPicPr>
          <p:cNvPr id="20486" name="Picture 6" descr="http://www.columbo.rs/wp-content/uploads/2012/11/32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083974"/>
            <a:ext cx="8915400" cy="5774026"/>
          </a:xfrm>
          <a:prstGeom prst="rect">
            <a:avLst/>
          </a:prstGeom>
          <a:noFill/>
        </p:spPr>
      </p:pic>
      <p:pic>
        <p:nvPicPr>
          <p:cNvPr id="20488" name="Picture 8" descr="http://img4.wikia.nocookie.net/__cb20140318140813/creepypasta/images/b/b4/Golden-gate-bridge-sunset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762000"/>
            <a:ext cx="7296551" cy="6096000"/>
          </a:xfrm>
          <a:prstGeom prst="rect">
            <a:avLst/>
          </a:prstGeom>
          <a:noFill/>
        </p:spPr>
      </p:pic>
      <p:pic>
        <p:nvPicPr>
          <p:cNvPr id="20490" name="Picture 10" descr="http://www.e-architect.co.uk/images/jpgs/melbourne/webb_bridge_melbourne_d100111_sm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626194"/>
            <a:ext cx="8315325" cy="6031782"/>
          </a:xfrm>
          <a:prstGeom prst="rect">
            <a:avLst/>
          </a:prstGeom>
          <a:noFill/>
        </p:spPr>
      </p:pic>
      <p:pic>
        <p:nvPicPr>
          <p:cNvPr id="20492" name="Picture 12" descr="http://www.intelektazagreb.hr/slike/74180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96767"/>
            <a:ext cx="8639175" cy="6461233"/>
          </a:xfrm>
          <a:prstGeom prst="rect">
            <a:avLst/>
          </a:prstGeom>
          <a:noFill/>
        </p:spPr>
      </p:pic>
      <p:pic>
        <p:nvPicPr>
          <p:cNvPr id="20494" name="Picture 14" descr="http://upload.wikimedia.org/wikipedia/commons/7/7b/Matsumoto_Castle_far2_0504.jp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" y="332637"/>
            <a:ext cx="8696325" cy="6525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r-HR" dirty="0" smtClean="0"/>
              <a:t>MEĐUTIM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hr-HR" dirty="0" smtClean="0"/>
              <a:t>ČOVJEK </a:t>
            </a:r>
          </a:p>
          <a:p>
            <a:pPr lvl="1"/>
            <a:r>
              <a:rPr lang="hr-HR" dirty="0" smtClean="0"/>
              <a:t>ČESTO ZABORAVLJA DA JE STVOREN OD ZEMLJE</a:t>
            </a:r>
          </a:p>
          <a:p>
            <a:pPr lvl="1"/>
            <a:r>
              <a:rPr lang="hr-HR" dirty="0" smtClean="0"/>
              <a:t>BEZ ZEMLJE NE BI MOGAO PREŽIVJETI NI JEDNU SEKUNDU</a:t>
            </a:r>
          </a:p>
          <a:p>
            <a:pPr lvl="1"/>
            <a:r>
              <a:rPr lang="hr-HR" dirty="0" smtClean="0"/>
              <a:t>SE ČESTO PONAŠA KAO NJEN GOSPODAR, A NE NJEN SASTAVNI DIO</a:t>
            </a:r>
            <a:endParaRPr lang="hr-HR" dirty="0"/>
          </a:p>
        </p:txBody>
      </p:sp>
      <p:pic>
        <p:nvPicPr>
          <p:cNvPr id="4" name="O Fortuna (Carmina Burana) (Lyric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411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hr-HR" dirty="0" smtClean="0"/>
              <a:t>SVOJIM DJELATNOSTIMA ČOVJEK JE USPIO UNIŠTITI PRIRODU</a:t>
            </a:r>
          </a:p>
          <a:p>
            <a:pPr lvl="1"/>
            <a:r>
              <a:rPr lang="hr-HR" dirty="0" smtClean="0"/>
              <a:t>ISPUŠTANJEM ŠTETNIH TVARI U ATMOSFERU</a:t>
            </a:r>
          </a:p>
          <a:p>
            <a:pPr lvl="1"/>
            <a:r>
              <a:rPr lang="hr-HR" dirty="0" smtClean="0"/>
              <a:t>BACANJEM OTPADA U PRIRODU</a:t>
            </a:r>
          </a:p>
          <a:p>
            <a:pPr lvl="1"/>
            <a:r>
              <a:rPr lang="hr-HR" dirty="0" smtClean="0"/>
              <a:t>SJEČOM I PALJENJEM ŠUMA</a:t>
            </a:r>
          </a:p>
          <a:p>
            <a:pPr lvl="1"/>
            <a:r>
              <a:rPr lang="hr-HR" dirty="0" smtClean="0"/>
              <a:t>PREKOMJERNIM ULOVOM POJEDINIH ŽIVOTINJSKIH VRSTA</a:t>
            </a:r>
          </a:p>
          <a:p>
            <a:pPr lvl="1"/>
            <a:r>
              <a:rPr lang="hr-HR" dirty="0" smtClean="0"/>
              <a:t>RATOVIMA</a:t>
            </a:r>
            <a:endParaRPr lang="hr-HR" dirty="0"/>
          </a:p>
        </p:txBody>
      </p:sp>
      <p:pic>
        <p:nvPicPr>
          <p:cNvPr id="27652" name="Picture 4" descr="http://takodobra.com/slike/1929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2318"/>
            <a:ext cx="9144000" cy="6075682"/>
          </a:xfrm>
          <a:prstGeom prst="rect">
            <a:avLst/>
          </a:prstGeom>
          <a:noFill/>
        </p:spPr>
      </p:pic>
      <p:pic>
        <p:nvPicPr>
          <p:cNvPr id="27654" name="Picture 6" descr="http://svjetlo.com/sites/default/files/tvornica_dim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pic>
        <p:nvPicPr>
          <p:cNvPr id="27656" name="Picture 8" descr="http://stari.dalmacijanews.com/Portals/0/images/2010/11/smece_trstenik4-221110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791737"/>
            <a:ext cx="9144000" cy="6066263"/>
          </a:xfrm>
          <a:prstGeom prst="rect">
            <a:avLst/>
          </a:prstGeom>
          <a:noFill/>
        </p:spPr>
      </p:pic>
      <p:pic>
        <p:nvPicPr>
          <p:cNvPr id="27658" name="Picture 10" descr="http://www.urbancult.hr/Images/im.ashx?Id=719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96832"/>
            <a:ext cx="9144000" cy="6061168"/>
          </a:xfrm>
          <a:prstGeom prst="rect">
            <a:avLst/>
          </a:prstGeom>
          <a:noFill/>
        </p:spPr>
      </p:pic>
      <p:pic>
        <p:nvPicPr>
          <p:cNvPr id="27660" name="Picture 12" descr="http://www.jutarnji.hr/multimedia/archive/00429/sume-sjeca1_429797S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362200"/>
            <a:ext cx="8991600" cy="4495800"/>
          </a:xfrm>
          <a:prstGeom prst="rect">
            <a:avLst/>
          </a:prstGeom>
          <a:noFill/>
        </p:spPr>
      </p:pic>
      <p:pic>
        <p:nvPicPr>
          <p:cNvPr id="27662" name="Picture 14" descr="http://backend.ekapija.ba/Uploads/Article/Images/sjeca%20drveta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779219"/>
            <a:ext cx="9144000" cy="6078781"/>
          </a:xfrm>
          <a:prstGeom prst="rect">
            <a:avLst/>
          </a:prstGeom>
          <a:noFill/>
        </p:spPr>
      </p:pic>
      <p:pic>
        <p:nvPicPr>
          <p:cNvPr id="27664" name="Picture 16" descr="http://images3.kurir-info.rs/slika-900x608/pozar-sumski-pozari-kurir-sumska-mafija-predrag-maric-1328585176-103670.jp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773634"/>
            <a:ext cx="9144000" cy="608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3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3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dnevnik.hr/media/images/644x322/Nov2006/1813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9144000" cy="4572000"/>
          </a:xfrm>
          <a:prstGeom prst="rect">
            <a:avLst/>
          </a:prstGeom>
          <a:noFill/>
        </p:spPr>
      </p:pic>
      <p:pic>
        <p:nvPicPr>
          <p:cNvPr id="28676" name="Picture 4" descr="http://www.vijesti.me/slika-519x316/vijesti/nvo-breznica-zbog-krivolova-goliji-ministar-ivanovic-da-podnese-ostavku-slika-342396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642854"/>
            <a:ext cx="9144000" cy="5567447"/>
          </a:xfrm>
          <a:prstGeom prst="rect">
            <a:avLst/>
          </a:prstGeom>
          <a:noFill/>
        </p:spPr>
      </p:pic>
      <p:pic>
        <p:nvPicPr>
          <p:cNvPr id="28678" name="Picture 6" descr="http://i46.tinypic.com/r2nais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342902"/>
            <a:ext cx="9144000" cy="7200902"/>
          </a:xfrm>
          <a:prstGeom prst="rect">
            <a:avLst/>
          </a:prstGeom>
          <a:noFill/>
        </p:spPr>
      </p:pic>
      <p:pic>
        <p:nvPicPr>
          <p:cNvPr id="28680" name="Picture 8" descr="http://mojtv.hr/images/01cc9821-368d-49a7-a147-f482fd4acb53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pic>
        <p:nvPicPr>
          <p:cNvPr id="28682" name="Picture 10" descr="http://upload.wikimedia.org/wikipedia/commons/thumb/e/e0/Nagasakibomb.jpg/212px-Nagasakibom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00200" y="0"/>
            <a:ext cx="5257800" cy="6274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hr-HR" dirty="0" smtClean="0"/>
              <a:t>Jedna litra ulja zagadi preko milijun litara vode</a:t>
            </a:r>
            <a:endParaRPr lang="hr-HR" dirty="0"/>
          </a:p>
        </p:txBody>
      </p:sp>
      <p:pic>
        <p:nvPicPr>
          <p:cNvPr id="29702" name="Picture 6" descr="http://www.rts.rs/upload/storyBoxImageData/2010/06/14/5806504/nafta152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872" y="1752600"/>
            <a:ext cx="8279203" cy="483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hr-HR" dirty="0" smtClean="0"/>
              <a:t>Jedna </a:t>
            </a:r>
            <a:r>
              <a:rPr lang="hr-HR" dirty="0" smtClean="0"/>
              <a:t>baterija bačena u prirodu zagadi oko 600.000 litara vode, što je dovoljna količina vode za godišnju opskrbu najmanje 11 ljudi</a:t>
            </a:r>
            <a:endParaRPr lang="hr-HR" dirty="0"/>
          </a:p>
        </p:txBody>
      </p:sp>
      <p:pic>
        <p:nvPicPr>
          <p:cNvPr id="30722" name="Picture 2" descr="jedna-bacena-baterija-zagadi-600000-litara-vo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1981200"/>
            <a:ext cx="7682973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NAJVEĆI ZAGAĐIVAČI U ZRAKA U SVIJETU</a:t>
            </a:r>
            <a:endParaRPr lang="hr-HR" dirty="0"/>
          </a:p>
        </p:txBody>
      </p:sp>
      <p:pic>
        <p:nvPicPr>
          <p:cNvPr id="31746" name="Picture 2" descr="http://arhiva.vidiauto.com/aktualno/CO2/images/Zagadjivaci%20prema%20tipu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19006"/>
          <a:stretch>
            <a:fillRect/>
          </a:stretch>
        </p:blipFill>
        <p:spPr bwMode="auto">
          <a:xfrm>
            <a:off x="1295400" y="1676400"/>
            <a:ext cx="7010400" cy="442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POVEČANJE KOLIČINE CO</a:t>
            </a:r>
            <a:r>
              <a:rPr lang="hr-HR" baseline="-25000" dirty="0" smtClean="0"/>
              <a:t>2</a:t>
            </a:r>
            <a:r>
              <a:rPr lang="hr-HR" dirty="0" smtClean="0"/>
              <a:t> U POSLJEDNIH 60 GODINA</a:t>
            </a:r>
            <a:endParaRPr lang="hr-HR" dirty="0"/>
          </a:p>
        </p:txBody>
      </p:sp>
      <p:pic>
        <p:nvPicPr>
          <p:cNvPr id="33794" name="Picture 2" descr="http://www.periodni.com/pictures/mauna_loa_co2_us_temperatura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546"/>
            <a:ext cx="8305800" cy="4886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2362200"/>
          </a:xfrm>
        </p:spPr>
        <p:txBody>
          <a:bodyPr/>
          <a:lstStyle/>
          <a:p>
            <a:pPr algn="ctr"/>
            <a:r>
              <a:rPr lang="hr-HR" dirty="0" smtClean="0"/>
              <a:t>ČOVJEK ČESTO NE SHVAĆA DA “REŽE GRANU NA KOJOJ SJEDI”</a:t>
            </a:r>
            <a:endParaRPr lang="hr-HR" dirty="0"/>
          </a:p>
        </p:txBody>
      </p:sp>
      <p:pic>
        <p:nvPicPr>
          <p:cNvPr id="32770" name="Picture 2" descr="http://img.dnevno.hr/5799981/005/449/10248/1_51fa39a0a906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981200"/>
            <a:ext cx="5895975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hr-HR" dirty="0" smtClean="0"/>
              <a:t>MJESTO: OSNOVNA ŠKOLA MARE ŠVEL GAMIRŠEK, VRBANJA</a:t>
            </a:r>
            <a:endParaRPr lang="hr-HR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762000" y="2286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DATUM: 22. TRAVNJA 2014. GODINE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2590800"/>
            <a:ext cx="8229600" cy="185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D A N       P L A N E T A     Z E M LJ E</a:t>
            </a:r>
            <a:endParaRPr kumimoji="0" lang="hr-HR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Relaxing Music ( Instrumental Piano 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RIJEŠENJE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1858963"/>
          </a:xfrm>
        </p:spPr>
        <p:txBody>
          <a:bodyPr/>
          <a:lstStyle/>
          <a:p>
            <a:r>
              <a:rPr lang="hr-HR" dirty="0" smtClean="0"/>
              <a:t>ŽIVOT ČOVJEKA U SKLADU SA PRIRODOM</a:t>
            </a:r>
            <a:endParaRPr lang="hr-HR" dirty="0"/>
          </a:p>
        </p:txBody>
      </p:sp>
      <p:pic>
        <p:nvPicPr>
          <p:cNvPr id="34818" name="Picture 2" descr="C:\Users\Ivan\Pictures\DAN PLANETA ZEMLJE\neimenovan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057400"/>
            <a:ext cx="4953000" cy="4127501"/>
          </a:xfrm>
          <a:prstGeom prst="rect">
            <a:avLst/>
          </a:prstGeom>
          <a:noFill/>
        </p:spPr>
      </p:pic>
      <p:pic>
        <p:nvPicPr>
          <p:cNvPr id="6" name="Happy Background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2819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3000" contrast="96000"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DESET ZAPOVIJEDI PRIJATELJA PRIRODE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0" y="1219200"/>
            <a:ext cx="9144000" cy="5486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hr-HR" dirty="0" smtClean="0">
                <a:solidFill>
                  <a:srgbClr val="FF0000"/>
                </a:solidFill>
              </a:rPr>
              <a:t>Najprije </a:t>
            </a:r>
            <a:r>
              <a:rPr lang="hr-HR" dirty="0" smtClean="0">
                <a:solidFill>
                  <a:srgbClr val="FF0000"/>
                </a:solidFill>
              </a:rPr>
              <a:t>očisti pred svojim </a:t>
            </a:r>
            <a:r>
              <a:rPr lang="hr-HR" dirty="0" smtClean="0">
                <a:solidFill>
                  <a:srgbClr val="FF0000"/>
                </a:solidFill>
              </a:rPr>
              <a:t>pragom</a:t>
            </a: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rgbClr val="FF0000"/>
                </a:solidFill>
              </a:rPr>
              <a:t>Ono što si očistio danas, čuvaj sutra</a:t>
            </a:r>
            <a:r>
              <a:rPr lang="hr-HR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rgbClr val="FF0000"/>
                </a:solidFill>
              </a:rPr>
              <a:t>Štiti </a:t>
            </a:r>
            <a:r>
              <a:rPr lang="hr-HR" dirty="0" smtClean="0">
                <a:solidFill>
                  <a:srgbClr val="FF0000"/>
                </a:solidFill>
              </a:rPr>
              <a:t>prirodu, ne uništavaj je</a:t>
            </a:r>
            <a:r>
              <a:rPr lang="hr-HR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rgbClr val="FF0000"/>
                </a:solidFill>
              </a:rPr>
              <a:t>Ne zagađuj zrak jer čisti zrak je dug život. </a:t>
            </a:r>
            <a:endParaRPr lang="hr-HR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rgbClr val="FF0000"/>
                </a:solidFill>
              </a:rPr>
              <a:t>U svoje srce i srce bližnjih usadi ljubav prema prirodi. </a:t>
            </a:r>
            <a:endParaRPr lang="hr-HR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rgbClr val="FF0000"/>
                </a:solidFill>
              </a:rPr>
              <a:t>Ne kradi od budućnosti. </a:t>
            </a:r>
            <a:endParaRPr lang="hr-HR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rgbClr val="FF0000"/>
                </a:solidFill>
              </a:rPr>
              <a:t>Nastoj da ono što imaš, traje što duže. </a:t>
            </a:r>
            <a:endParaRPr lang="hr-HR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rgbClr val="FF0000"/>
                </a:solidFill>
              </a:rPr>
              <a:t>Misli danas za bolje sutra. </a:t>
            </a:r>
            <a:endParaRPr lang="hr-HR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rgbClr val="FF0000"/>
                </a:solidFill>
              </a:rPr>
              <a:t>Kontrolirano odlaži otpad i ne stvaraj divlja odlagališta. </a:t>
            </a:r>
            <a:endParaRPr lang="hr-HR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rgbClr val="FF0000"/>
                </a:solidFill>
              </a:rPr>
              <a:t>Sjeti se da nisi vlasnik Zemlje, nego njen zaštitnik i čuvar. </a:t>
            </a:r>
            <a:br>
              <a:rPr lang="hr-HR" dirty="0" smtClean="0">
                <a:solidFill>
                  <a:srgbClr val="FF0000"/>
                </a:solidFill>
              </a:rPr>
            </a:br>
            <a:endParaRPr lang="hr-HR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EKO PORUKE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hr-HR" sz="4400" dirty="0" smtClean="0">
                <a:solidFill>
                  <a:srgbClr val="FF0000"/>
                </a:solidFill>
              </a:rPr>
              <a:t>Zemlju nismo nasljedili do svojih predaka, već smo je posudili od svojih potomaka!!!</a:t>
            </a:r>
          </a:p>
          <a:p>
            <a:endParaRPr lang="hr-HR" dirty="0"/>
          </a:p>
        </p:txBody>
      </p:sp>
      <p:pic>
        <p:nvPicPr>
          <p:cNvPr id="35842" name="Picture 2" descr="C:\Users\Ivan\Pictures\DAN PLANETA ZEMLJE\Dan-planeta-Zemlj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810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EKO KODEKS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867400"/>
          </a:xfrm>
        </p:spPr>
        <p:txBody>
          <a:bodyPr>
            <a:normAutofit fontScale="85000" lnSpcReduction="20000"/>
          </a:bodyPr>
          <a:lstStyle/>
          <a:p>
            <a:pPr lvl="0" algn="ctr">
              <a:buNone/>
            </a:pPr>
            <a:r>
              <a:rPr lang="hr-HR" b="1" dirty="0" smtClean="0">
                <a:solidFill>
                  <a:srgbClr val="FF0000"/>
                </a:solidFill>
              </a:rPr>
              <a:t>Veliki svijete, eko poruke šalje ti dijete</a:t>
            </a:r>
            <a:r>
              <a:rPr lang="hr-HR" b="1" dirty="0" smtClean="0">
                <a:solidFill>
                  <a:srgbClr val="FF0000"/>
                </a:solidFill>
              </a:rPr>
              <a:t>!</a:t>
            </a:r>
          </a:p>
          <a:p>
            <a:pPr lvl="0" algn="ctr">
              <a:buNone/>
            </a:pPr>
            <a:r>
              <a:rPr lang="hr-HR" b="1" dirty="0" smtClean="0">
                <a:solidFill>
                  <a:srgbClr val="FF0000"/>
                </a:solidFill>
              </a:rPr>
              <a:t>Čovječe</a:t>
            </a:r>
            <a:r>
              <a:rPr lang="hr-HR" b="1" dirty="0" smtClean="0">
                <a:solidFill>
                  <a:srgbClr val="FF0000"/>
                </a:solidFill>
              </a:rPr>
              <a:t>, ne zaboravi, priroda je stvorila tebe, a ne ti nju</a:t>
            </a:r>
            <a:r>
              <a:rPr lang="hr-HR" b="1" dirty="0" smtClean="0">
                <a:solidFill>
                  <a:srgbClr val="FF0000"/>
                </a:solidFill>
              </a:rPr>
              <a:t>!</a:t>
            </a:r>
          </a:p>
          <a:p>
            <a:pPr lvl="0" algn="ctr">
              <a:buNone/>
            </a:pPr>
            <a:r>
              <a:rPr lang="hr-HR" b="1" dirty="0" smtClean="0">
                <a:solidFill>
                  <a:srgbClr val="FF0000"/>
                </a:solidFill>
              </a:rPr>
              <a:t>Sadi </a:t>
            </a:r>
            <a:r>
              <a:rPr lang="hr-HR" b="1" dirty="0" smtClean="0">
                <a:solidFill>
                  <a:srgbClr val="FF0000"/>
                </a:solidFill>
              </a:rPr>
              <a:t>cvijeće, ne bacaj smeće</a:t>
            </a:r>
            <a:r>
              <a:rPr lang="hr-HR" b="1" dirty="0" smtClean="0">
                <a:solidFill>
                  <a:srgbClr val="FF0000"/>
                </a:solidFill>
              </a:rPr>
              <a:t>!</a:t>
            </a:r>
          </a:p>
          <a:p>
            <a:pPr lvl="0" algn="ctr">
              <a:buNone/>
            </a:pPr>
            <a:r>
              <a:rPr lang="hr-HR" b="1" dirty="0" smtClean="0">
                <a:solidFill>
                  <a:srgbClr val="FF0000"/>
                </a:solidFill>
              </a:rPr>
              <a:t>I drvo ima dušu, novo drvo, novi život!</a:t>
            </a:r>
          </a:p>
          <a:p>
            <a:pPr lvl="0" algn="ctr">
              <a:buNone/>
            </a:pP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endParaRPr lang="hr-HR" b="1" dirty="0" smtClean="0">
              <a:solidFill>
                <a:srgbClr val="FF0000"/>
              </a:solidFill>
            </a:endParaRPr>
          </a:p>
          <a:p>
            <a:pPr lvl="0" algn="ctr">
              <a:buNone/>
            </a:pP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Reciklirajmo otpad da majka zemlja lakše </a:t>
            </a:r>
            <a:r>
              <a:rPr lang="hr-HR" b="1" dirty="0" smtClean="0">
                <a:solidFill>
                  <a:srgbClr val="FF0000"/>
                </a:solidFill>
              </a:rPr>
              <a:t>diše!</a:t>
            </a:r>
          </a:p>
          <a:p>
            <a:pPr lvl="0" algn="ctr">
              <a:buNone/>
            </a:pPr>
            <a:r>
              <a:rPr lang="hr-HR" b="1" dirty="0" smtClean="0">
                <a:solidFill>
                  <a:srgbClr val="FF0000"/>
                </a:solidFill>
              </a:rPr>
              <a:t>Za ljepši svijet posadi jedan cvijet!</a:t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Naša pluća trebaju kisik i čisti zrak, tvorničari pazite što radite!</a:t>
            </a:r>
          </a:p>
          <a:p>
            <a:pPr lvl="0" algn="ctr">
              <a:buNone/>
            </a:pPr>
            <a:r>
              <a:rPr lang="hr-HR" b="1" dirty="0" smtClean="0">
                <a:solidFill>
                  <a:srgbClr val="FF0000"/>
                </a:solidFill>
              </a:rPr>
              <a:t>Štedimo raspoloživu energiju da bismo imali sigurniju budućnost!</a:t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endParaRPr lang="hr-HR" b="1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EKO PORUKE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hr-HR" b="1" dirty="0" smtClean="0">
                <a:solidFill>
                  <a:srgbClr val="FF0000"/>
                </a:solidFill>
              </a:rPr>
              <a:t>DOK ŠUME DIŠU I MI ĆEMO DISATI!!!</a:t>
            </a: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endParaRPr lang="hr-HR" b="1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  <p:pic>
        <p:nvPicPr>
          <p:cNvPr id="36866" name="Picture 2" descr="http://www.os-turnic-ri.skole.hr/upload/os-turnic-ri/images/newsimg/1289/Image/sum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981200"/>
            <a:ext cx="5521859" cy="414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MOLITVA PRIRODE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94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dirty="0" smtClean="0"/>
              <a:t>Čovječe, kad poželiš sa mnom gospodariti ili se od mene odvojiti, i u tom osjećaju strahopoštovanja prema meni, shvatit ćeš da su ljudi, zemlja, šuma, voda, zrak, travke i leptiri jedna obitelj.</a:t>
            </a: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hr-HR" dirty="0" smtClean="0"/>
              <a:t>Znaj da je sve životnim sokom kao krvlju izmješano.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EKO PORUKE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OTPAD NIJE SMEĆE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5" name="irc_mi" descr="http://regionalni.com/upload/publish/8165/thumb/mg9834kopiraj_4f293fb6e7709_650x360c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8427720" cy="44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EKO PORUKE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ZADATAK JE STVARNO LAK, VOLI ŠUMU, MORE ZRAK!!!</a:t>
            </a:r>
          </a:p>
          <a:p>
            <a:pPr algn="ctr"/>
            <a:endParaRPr lang="hr-HR" dirty="0" smtClean="0">
              <a:solidFill>
                <a:srgbClr val="FF0000"/>
              </a:solidFill>
            </a:endParaRPr>
          </a:p>
          <a:p>
            <a:pPr algn="ctr"/>
            <a:r>
              <a:rPr lang="hr-HR" dirty="0" smtClean="0">
                <a:solidFill>
                  <a:srgbClr val="FF0000"/>
                </a:solidFill>
              </a:rPr>
              <a:t>Ne zagađuj prirodu ona je dio tebe!!!</a:t>
            </a:r>
          </a:p>
          <a:p>
            <a:pPr algn="ctr"/>
            <a:endParaRPr lang="hr-HR" dirty="0" smtClean="0">
              <a:solidFill>
                <a:srgbClr val="FF0000"/>
              </a:solidFill>
            </a:endParaRPr>
          </a:p>
          <a:p>
            <a:pPr algn="ctr"/>
            <a:r>
              <a:rPr lang="hr-HR" dirty="0" smtClean="0">
                <a:solidFill>
                  <a:srgbClr val="FF0000"/>
                </a:solidFill>
              </a:rPr>
              <a:t>Smog je opasan i crn, čistu zraku on je trn!!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EKO PORUKE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40962" name="Picture 2" descr="http://3.bp.blogspot.com/_Tr9mBI2zrjQ/S84LNydHY0I/AAAAAAAAEyI/1vvGD05R6wM/s1600/I+LOVE+EARTH-TREASURE+IT!11X1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14340"/>
          <a:stretch>
            <a:fillRect/>
          </a:stretch>
        </p:blipFill>
        <p:spPr bwMode="auto">
          <a:xfrm>
            <a:off x="1828800" y="1066800"/>
            <a:ext cx="4953000" cy="5492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>
                <a:solidFill>
                  <a:srgbClr val="00B050"/>
                </a:solidFill>
              </a:rPr>
              <a:t>Hvala na pažnji!!!</a:t>
            </a:r>
            <a:endParaRPr lang="hr-HR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458200" cy="990600"/>
          </a:xfrm>
        </p:spPr>
        <p:txBody>
          <a:bodyPr/>
          <a:lstStyle/>
          <a:p>
            <a:pPr algn="r"/>
            <a:r>
              <a:rPr lang="hr-HR" dirty="0" smtClean="0"/>
              <a:t>NAŠ PLANET</a:t>
            </a:r>
          </a:p>
          <a:p>
            <a:pPr algn="r"/>
            <a:endParaRPr lang="hr-HR" dirty="0" smtClean="0"/>
          </a:p>
          <a:p>
            <a:pPr algn="r"/>
            <a:endParaRPr lang="hr-HR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686800" cy="1470025"/>
          </a:xfrm>
        </p:spPr>
        <p:txBody>
          <a:bodyPr/>
          <a:lstStyle/>
          <a:p>
            <a:pPr algn="r"/>
            <a:r>
              <a:rPr lang="hr-HR" dirty="0" smtClean="0"/>
              <a:t>Z E M LJ A </a:t>
            </a:r>
            <a:endParaRPr lang="hr-HR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381000" y="2209800"/>
            <a:ext cx="8458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3200" dirty="0" smtClean="0">
                <a:solidFill>
                  <a:schemeClr val="tx1">
                    <a:tint val="75000"/>
                  </a:schemeClr>
                </a:solidFill>
              </a:rPr>
              <a:t>JEDAN OD 8 PLANETA U SUNČEVU SUSTAVU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Users\Ivan\Pictures\DAN PLANETA ZEMLJE\dan_planeta_zemlje-485x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407" y="1676401"/>
            <a:ext cx="9205407" cy="5181600"/>
          </a:xfrm>
          <a:prstGeom prst="rect">
            <a:avLst/>
          </a:prstGeom>
          <a:noFill/>
        </p:spPr>
      </p:pic>
      <p:pic>
        <p:nvPicPr>
          <p:cNvPr id="1028" name="Picture 4" descr="C:\Users\Ivan\Pictures\DAN PLANETA ZEMLJE\plane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286"/>
            <a:ext cx="9144000" cy="58057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304800" y="0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990600"/>
          </a:xfrm>
        </p:spPr>
        <p:txBody>
          <a:bodyPr>
            <a:normAutofit fontScale="90000"/>
          </a:bodyPr>
          <a:lstStyle/>
          <a:p>
            <a:pPr lvl="0" algn="r"/>
            <a:r>
              <a:rPr lang="hr-HR" dirty="0" smtClean="0"/>
              <a:t>Z E M LJ A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4983163"/>
          </a:xfrm>
        </p:spPr>
        <p:txBody>
          <a:bodyPr/>
          <a:lstStyle/>
          <a:p>
            <a:pPr algn="r"/>
            <a:r>
              <a:rPr lang="hr-HR" dirty="0" smtClean="0"/>
              <a:t>JEDINI POZNATI PLANET NA KOJEM IMA ŽIVOTA</a:t>
            </a:r>
          </a:p>
          <a:p>
            <a:pPr algn="r"/>
            <a:r>
              <a:rPr lang="hr-HR" dirty="0" smtClean="0"/>
              <a:t>POVRŠINA</a:t>
            </a:r>
            <a:r>
              <a:rPr lang="hr-HR" dirty="0" smtClean="0"/>
              <a:t>: 510</a:t>
            </a:r>
            <a:r>
              <a:rPr lang="hr-HR" dirty="0" smtClean="0"/>
              <a:t> 072 000 </a:t>
            </a:r>
            <a:r>
              <a:rPr lang="hr-HR" dirty="0" smtClean="0"/>
              <a:t>km²</a:t>
            </a:r>
          </a:p>
          <a:p>
            <a:pPr algn="r"/>
            <a:r>
              <a:rPr lang="hr-HR" dirty="0" smtClean="0"/>
              <a:t>MASA: 5,9736·10</a:t>
            </a:r>
            <a:r>
              <a:rPr lang="hr-HR" baseline="30000" dirty="0" smtClean="0"/>
              <a:t>24</a:t>
            </a:r>
            <a:r>
              <a:rPr lang="hr-HR" dirty="0" smtClean="0"/>
              <a:t> kg </a:t>
            </a:r>
            <a:endParaRPr lang="hr-HR" dirty="0"/>
          </a:p>
        </p:txBody>
      </p:sp>
      <p:pic>
        <p:nvPicPr>
          <p:cNvPr id="9" name="Picture 4" descr="http://thumbs.dreamstime.com/x/planet-earth-north-america-1765859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32556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ZEMLJA SE SATSTOJI DO NEKOLIKO SLOJEVA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hr-HR" dirty="0" smtClean="0"/>
              <a:t>ATMOSFERE</a:t>
            </a:r>
          </a:p>
          <a:p>
            <a:pPr algn="r"/>
            <a:r>
              <a:rPr lang="hr-HR" dirty="0" smtClean="0"/>
              <a:t>BIOSFERE</a:t>
            </a:r>
          </a:p>
          <a:p>
            <a:pPr algn="r"/>
            <a:r>
              <a:rPr lang="hr-HR" dirty="0" smtClean="0"/>
              <a:t>HIDROSFERE</a:t>
            </a:r>
          </a:p>
          <a:p>
            <a:pPr algn="r"/>
            <a:r>
              <a:rPr lang="hr-HR" dirty="0" smtClean="0"/>
              <a:t>LITOSFERE</a:t>
            </a:r>
            <a:endParaRPr lang="hr-HR" dirty="0"/>
          </a:p>
        </p:txBody>
      </p:sp>
      <p:pic>
        <p:nvPicPr>
          <p:cNvPr id="17410" name="Picture 2" descr="http://4.bp.blogspot.com/-PTCzISzV5VQ/UKFnDLA7_EI/AAAAAAAAGaQ/S_Y_7i1rPK8/s1600/atmosfer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676400"/>
            <a:ext cx="4800600" cy="3371851"/>
          </a:xfrm>
          <a:prstGeom prst="rect">
            <a:avLst/>
          </a:prstGeom>
          <a:noFill/>
        </p:spPr>
      </p:pic>
      <p:pic>
        <p:nvPicPr>
          <p:cNvPr id="17413" name="Picture 5" descr="http://www.index.hr/images2/ZEMLJA_22042013_shutter62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1676400"/>
            <a:ext cx="5000625" cy="3743325"/>
          </a:xfrm>
          <a:prstGeom prst="rect">
            <a:avLst/>
          </a:prstGeom>
          <a:noFill/>
        </p:spPr>
      </p:pic>
      <p:pic>
        <p:nvPicPr>
          <p:cNvPr id="9" name="Picture 7" descr="http://4.bp.blogspot.com/-0dfo3r2sRZM/UXPP2xTZo1I/AAAAAAAAEgo/YL_4eFgOioc/s1600/Planet-earth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7844" y="1600200"/>
            <a:ext cx="8046156" cy="4525963"/>
          </a:xfrm>
          <a:prstGeom prst="rect">
            <a:avLst/>
          </a:prstGeom>
          <a:noFill/>
        </p:spPr>
      </p:pic>
      <p:pic>
        <p:nvPicPr>
          <p:cNvPr id="17417" name="Picture 9" descr="http://upload.wikimedia.org/wikipedia/commons/thumb/1/16/Jordens_inre_med_siffror.jpg/280px-Jordens_inre_med_siffror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19600" y="1600200"/>
            <a:ext cx="4724400" cy="49437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ZEMLJA IMA JEDAN PRIRODNI SATELIT MJESEC</a:t>
            </a:r>
            <a:endParaRPr lang="hr-HR" dirty="0"/>
          </a:p>
        </p:txBody>
      </p:sp>
      <p:pic>
        <p:nvPicPr>
          <p:cNvPr id="19458" name="Picture 2" descr="http://tuzlalive.ba/wp-content/uploads/2013/06/Mjesec_najblize_Zemlji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064346" cy="51021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ONO ŠTO ZEMLJU ČINI POSEBNOM SU: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hr-HR" dirty="0" smtClean="0"/>
              <a:t>NJENA PRIRODNA BOGATSTVA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hISEBQUEhMWFBQWFhcVFBUUFRgYFxgWFRQXFRQVFxcYHCYeFxkjGRQWHy8gIycpLSwsFR4xNTAqNSYrLCkBCQoKDgwOGg8PGikcHRwsKSkpKSwpKSkpKSkpKSksKSkpKSkpKSkpKSkpLCksKSkpKSwpKSksLCwpKTIsKSwsKf/AABEIALIBGwMBIgACEQEDEQH/xAAbAAABBQEBAAAAAAAAAAAAAAAEAAECAwUGB//EAEwQAAEDAgMFBQQGBgYHCQAAAAEAAhEDIQQSMQVBUWGBEyJxkaEGIzKxFELB0eHwUmJygpKyJDM0Y3PxBxUWk6Kz0iVDU1RkdITCw//EABoBAAMBAQEBAAAAAAAAAAAAAAECAwAEBQb/xAAmEQACAgICAgICAgMAAAAAAAAAAQIRAyESMRNBIlEEMmHwQlKB/9oADAMBAAIRAxEAPwDs6jjJv6qMnifNTqC58SowveXR4tDSeJTyeJ81IBKFjUMCeJ808nifNOApQgGiIJ4lOCeJ81KEoQNRGTxPmpSeJTwnhANEZPE+aUniVOEoWNRGTxPmkCeJ81KE8IBojfiUpPEqSdA1EATxPmlJ4nzUk8LGojJ4nzSk8T5qSULBoiJ4nzSk8T5qUJQsaiN+J80pPE+alCULGojJ4nzSvxPmpQlCxqIyeJ801+J8ypwlCxqGk8T5ppPE+alCULGodhPE+qPw7DInpJPFDYZl5WxhKU66a/5LnzTpHRihYxBtqd/3gp3Humxgjjv8Z1hEG2gkeqErVpmwEb4/CLLibs7UqBKjntsHEidSRccB4IihiHZRIfO+NNd3dWZiMSZyubmAF4mCCOhPgoATpljd3z9q1AsFqC58UwCm8XPimAXsLo8uhgEoTwnC1moZSAShPCFjUKEoTwnQs1DQnATwnhCw0MGq6nhHO0VuGpA/atJgA5D7VCeStIrHFe2ZzNnneoVMLl11R3bEuiNN+8QnbTN7XtPLhKRZGux/GjKNMqMLUxNRoEEDTigjRMTHRVjksnLHRTCUKUJQnsSiBCeFKEljURhKFJMtYaGSUkywKGShOktYaGhKFJKFrNRGE8JwEUcN3Z8PxQcqCoktn0pOmv2LTe7KAJk/5/cqsLLKYMDj04pmXHONJ1vqDu3rgyS5M7cceKGrVTpxOu7X82VFd0TF95ifMc46q8VQCJN9XXB4/O6FxFeQQHGCbaaAeuiRDsEqEACHQdxcbbzB4X57lS6Cfgb1YHH+LenrFp7ok2JBMGbxx4wNyqpZYsCOQy8eZTiMapqfE/NMFOpqfEqK9NPR59CSCeE8LMNCTwnAT5ULDQwTp4ToWahoUmtSAWhgqA3hJKVIeMbLtm0IGmqrxmbNIHUH/KEU/ExAABkx0O/kqMYTpx4ayNB5rjtuVnTVKgZzHCoJByuEOM6a8DpZGF4EQJ5xe/51UKlISAXQHDjEzr46+qiGNBDb6a7uQCzdmSoHqYkGRBN/KNUmtbcibDQ/ap48tibiJ3a8VnitqPTirRVrROTDGUWuEzHJUmlwUaDN5s3Und4clpAD6uka/IBFy4g4pgHYHgoFkLRqsJ3wPs3m6HqQRI0RU7A4AhCStc1VqqZOhkk6QWMJKE6SxhoThqcK+jSkgeqDdBSspbSJ0C1MJSOUAiI9d6ckMA3TrxtqVOnirOOsdL/auTJk5I6YY6Fj64aLmPHTrwWf2pzWfOoMaaeiFxbyZ+E3kZiTbSxv6rLq1KpfIs24hze6dYIjUydNSpqJRs1q+LAc0lwaZgDefD9IHXohcTj2lshpzSIAaeHIWkE9EPXcXtguGhJAHc0vabAeKEwrqsWfOkd0g21AJM/k6rAbJ1dqAnuy28EGdwOhgDSedlOm9pEy4zvyE+sXQD6bic0g6jQy5ty6Z4yNOCtpbPrZRFaRuJLgYNxYPhMKa9TU+JTIqtSEmOJVIpFegpaOOiISVgolOyjJWs1EITq44dO3DFK5INFKUK4UbqL2LWaiIWjgRmERYLOV+FxGU8t6TIrWh4OmH1Ypkvi0X6DcEwqSAbEAEk840b80q78zbcLINzMm45Bctbu4uA66clzcdbLtkcTtAT8OZwgW4nQfnRE0cOGsJ+J0Q4T1gcNZ6rIwFHs3vLTIGjeQkNI85V7qhawkkneTpvR430LY2OxAdoCN/e3HiFnEOiZGvX5omsA6MxjcC13S4QuIqNmR13W+9dMNaJSLaNa4Dp/A6LcaNI7oPPVczTcJ+IxwGqNZiTY7hbT0WyKwpmriKZDTBuTcm9uXRRpUvdRcxvFgg62J+qWzuvzgeV1ZhwcsHNbWPFT46DZJlXu31CjmG5Bvdc+NoKngzIO/zVuNbEbsJSTJ1gCTpBKVjDhaWCAy2jqsxHYPQqWVaK4+wbH4ksN9Lmd1tQfzuROErNyAyCCBEaX3+Czdo1ppunjxjWW3PX1T7OpxBcO9pwGgA6/co1aK3TFjhBMNHGbR5xqs6jiAXua0DNANoAMnUjeLcvh5rQxtEPmROuug8OaGw2HaGkOp93i1ul9OYWcaRrtlONxXxNB7zRGUMbBtMwDpoL8T0EwmIc5rxUyMLRDoIIAzGNwvAHU81di8S2YhrLXnUtiJ7o3add6HfWApuDy64GUOvAFgSbXjiVMJTj8TOVzC0tmR+lGbKTwItfVO3GH9Y8wW6TbUSgaVKADBImzwRJyHMbTGgndI8VF+x6lQl7MSWNdcNaHQByggeSIp2++ef2q+QEBUzTDddwTlzjrbiV31/JypstxOMDRAuT6IfD49w1uD6eCTsKBB+LwCsbgZ0t5pk4JbB8rCG4iUQ0y1AjCFp15aHVFMpuy6aH7FKbj6Hjy9lnZCNULUPVEOoPO71SODcG850/FKpRXsZxb9AgTqT6Lgfh9eGqcUnEDuG9xflPBNyQODHp1yOisr4iRa3gVU5pbEtPn5blKnTcfqHzH3Kb4jpME+l5swYMrWOgWi0buqH2o0ik50wA0k9BKKpbFqsdWdlHvDZubTWSbeClj9mVatJzAMpcMsl1r2JsOEpU0O4s5alTc7sBJlwmeUZit2tTaRmi9rRP51Vn+zzhUouzNimzJE67pndoFednVDmGWZMh2YcuXJO5oVQZkBzRWLRENDZ/elaOHw4yEtM30jfKelsN3bPcYh2UDvi2UG5sjRgnNhoyxyeN3RK8i+wqD+jBdUyiZMgugbu7IuOCqr7Wc0wb6ept8kdX2BVdoJEETnaNXhxPpCoxPsw+o4kuY398HeT9qeMo+xHGXpE8NRdUGaQBzR9CllGsz5KulhcgA7WnwjvbhG5WOxdJo71RnQO+9N5UzeNomnCp/1tQAu+eQH4pM2vTd8LT43W5fwbgXwmcYQ9TaTBuKOwOHFRuYyARI9fwQlNRVs0YcnSKG1JWjSf3FY/BMIAgAcfx8kLiMM9oGST8oXPLNGRdYuJz+1cVAAmxrtaY4Fwgx5La7FZWOwFZ1UhjZHaNdmgAQOzMk8iD0lalXa0ZiWWaJNtPHhYLLKl0B47JCmU9ep3OcbgDrbeqW7baWzYCYG+T006qvFbTaPiE3AsZ62NkJT5aMocdmVjMNmaSSBFwL5Rxzc438t6AqOaWkNl1MTIP1nO03SRIInQzZaBGaSJbEQHEgHwPDdHNZ2PotDckkumc+obc6HedTyhIwg9bG9mKYIAaBl1Zr8OTLMzF5850VlJ2UZXOEjX3cenBYWIY3OXZmuqRIcLBhG8WkfCLjjvR+H2fWyjLWtuv8A9V58UWhT01mHZmMwInd+dyjVyaWjh4LBxm0niIFnGR1O7yVVLFvJl2g1CTk2VpHQGvT3kbx9lk9PGNIvysPRYTcU0uAO/wA4NlOli2COOnoUG2FUbzKjY6/irm4kQVy7tq7xpF48kPU2zfWQJJ6FI5MdJHU1sc1s8uaGbtZs68dfkuOx/tGJAtxN9dJCyq+3bGCnUWwNpHf09sME7/HeYSZ7QtOnD13rzg+0ETz5oU+0mU3O6elyU6xSYnkSPSP9owDeOPFSq+18DUei8sHtUHWkTffwv9iDx+3nFxa2XESNeBgq0fx5Mm8qR6ZjvbGdCs53tk74c3ryXnX02sReR+eA+9TwdI1LEknWR3dVVfi0tieb6Ozf7blpALvVQHty4Os7XmuYbsUkj7brQwewCTeUfDAHkkaFb2zeTILudio/7X1STBPK6VL2fbOiPpbFYDoEeEF6F5SB6e3K7t5A6/YEVQqVHTNUjwaT8yFb3WjRQNfgE3Bekbmy5uGZ9Z9Y+GUImjgaFpZUd+1U+4LNGJKOwdWQUyxiOYeGURpRaP3jPmlUeTp3fAuPzKqzJBydRSE5WJ1M7zPiur2OQaLeX3zC5KtiQ1pJ0Wn7MbTLw+0NEETzmVyfl/rZ0/jv5HT9tc8d3zSOn5/O5Dtff89PRO99+nyP4LzbO+hns/RtLmzPAHdw3oR2Ga60BoOaS0ReYBm98vy5ol1QQOhHDu381XTfaNNZtz+USVlIVoycdsFr5Lmk5hDu8S1pkw5t+XrdD4TZ4a6qwZWgMbGVpBveQdDb1lbdUjvbxLpvuIlU1haxjTzjT88E/NiOBjMnRxuHEA3PdJAk7jqTv9EDtKvFN5aBJnvG+mpE7yXaCy3doNEWgnMItPE+H+a5zbVdpDWywSQBLTPdJcSBponT5E5KkYGyveOeKlyQ1xlpkOJaxguBbluJXUVcC5xlgpBpDYkT9UX1369Vz+xMFNbM00j2kFxa6H2J7wk6EC/CTGq7XD0H5RlBjd3h11J3p5dioEfimsptm5kkT+fzKwsX7RtZOY3nQ8rAQsfbO2oc7O8NIBAaTHeFgbScuoXnuO2q7tLOLgHdLHXS6rjwORnM9Af7UjOIMaDx5KnGe1EGM2nDidAvNH414eYJFzff+YTPxBJEZrc9fJXX4yQOZ6TT9pmgRmGaLx6DxQdf2saDAdy3XG+JXH4bA1HwTK0qWynDQx4SPkmeGC7E5s1aTq1R1gYIEkgho3gZjY9OKq2k9zfhIIBEnQcbbzr6KrDYUg3meMlEvwEaeMIpRQlszary+JcQI0a3QnWCUsLhnd74rj6xOngFt0MASeHRH4LZhJ3qnNLoFGDgcAZMQOg+5azdilxmTJJnnda1DZgDtIWlTpgBJ5GzUjAp+zzRrK0sFs1rDMI19YSqXVLFC2+zOkTqPaBorBXaNAsqqbBM+unUUI5B7sZ31e3ELFbU7y0aZsi4gtk6jvmnYbJnCyjRNkDMduqNwZ1QlMIik6FVCMNzJShu1T9osAG2w10BwNhqL+dlRsbbz6czBBEfctEVFXV2Cx4zBxafMKGVRcfkWxNp6Oj2ft1j2i97aTqFoVMWCOvzkfavPX7Nq0jLSTG9v3K/De0tWnZzZtF5BH2LzZ4H/id8c3+x3Rf3BNjc+l1PDVIaOs8oFr+B9VytH2opud3iWzAgg9dPzda2H2tTIIa8G9452jloudwkiqnFmi6sB1+Yb+CrqVdY48eYkCPzdDux9MuEvaCNGuIm5cJE8/kqvpLSTlIjSQd5vu5T5JUFkcVVkmdSASLjSdT5Lkdu0ar3xTyQJFnAOJ4SdBr1IldPiBM8Y702Ex87H0WLTwxquAJLREOgw4kiYJ534rog0jnmmc1Q2LjGYs1DRDg4Egy05d02d3QCTK7TCYKWAuJB3iHDQxpNk9LZbGCmQJs494AElggE2iIc0x4rWokhoGRvl96o5oRRZ5BjMC59QkkzlLRebSTv/aKzx7PSDM67yuuqURKZtEcl6Cs57OSpezwmYRn+oRwC6FuHFlMUkabA5mfgdlgNR9PZwv4Wt+YRTcoCIDSGh0d0yAeY1QcGZTRlP2crW4ELXcczWNDbmQI1PeP56IWocrotIO4z6pYxvQXIhQw4BKJw7AoYio2GFoiW3vMuBIJ+Sk8Fri07jEhOo6EctllQwqXOSqPVFZ6FBbsre+6m11kPUepNesYrrlDOKIrmyFVEKTp6rTomwQLaDhlJFnDMOYkj5tKLYYCIpe5yg18aKJeoyikCwhjyrBUQgepCqnSEbCu0S7RC9ql2qJgrOtDC4i0LF7RX060WU8kbQ8JUzYc8IPFsYRcA9JTUq88fNXOeDv8ANcLg0dalZlvwNMtMSwyI568UNVwMkljt+sEdZGlwtV7Z3Id2DY4XF+RQTGDq2yqTxTe0gZOyLnGDNOm55eJcYnM5xkzayGZ2T6bzTOVxzAAWnKXyTEHMQ49FkY05WFrWO8QRB11HUoehjLHNM6Qdwi+qTwX7G8tejqKsd9zXwwhhgkn65GX5easp7Me4CsxzgR2eanIvlq0yCIG+mXz4grmxtJksz5i1pGYWPwmR8h5LcPtTTYSGmxLpi7Ya2MpMWMT+K58mOUCkZRkdVVpZQCN7mniBZoInnlI6hYuNwzTUceZ4/elX9oW1GN7NwDM4kSBIyC3Izm8leyg2oMznVJMzlgixjXLyXM5FaOAftMTp6Jf6zCxxIJ3jxKsZUG8R0X0/BHi2zWGOO4J/pp5fnqg20GmjnEy18O/ZcO4R1a4HxCKOzPc58pzSDG/I4HK7LqBLTc6ylbiuzU2WjGDf81quJODpvEkNqPaRfQhrg7w180C/YfvWsDYmkH2vDuzJg8i9sdV2HsvTz4WnReRFRtUB0ad1py9B2g6Bc+bIkk0Wxw3sx6OMDcM03FRwqMZGuXMcx6nuW4lDYLDmo2k3Lc1XMMEA3DHAzfST5LcxlMdlSrSAynQdkHGoHFrAQd4Lcx5jmr/Zak36NneyXUg57JsbEZHdc5F9cqislRcijhbozhs2m55otM9m6o1xdAu5oaCOAzgR+KDe1uWp3e97qoDvAcAHN/id6LZoUGkVmMJJa+rmfxqNBqAzwERH6pO9DbXwhDnuAGUtfROWLOp1iWmObWT0K0cm6Yrj7MzFgmrVjcXuPgCgK71sVcJIq1Gmzw8EncWPc6p55Kf+9Cw6bDUe1osXODRPEmB6qyaf/BaKSdArq7Mj3Mmcri0kcQY+xG0Nl5ccyibgVGmeLLPn+GUFWpPcc8SHueRFzIOZwI8HA+BW5KxqKqjrIjaNIdpmaIa9ragAFhmFx0cHDot3YZYTnAblqjsazIGVr4zNcwbszWvjgZCVDZ3uqLQZmpWwtSdzi7NTjwcMw8SpvLTDw0ZOJHu6H+G70q1LJMozTe4G7Mtv1XEgnocvmr9tYJ1FlFj9R2o8QKmvqr6DQ0ihAzOpPzn+8c0Pps/dyNHi4plPViuOzNdTIAJ0cCW34GD6got2zYr06WeZDC46ZZGZ45QJUdqgZ6VNlx2dMDxq+8//AEA6I3G0MrK2KBPeqVaDBaPqsDv4O09E/k6F4GTig0O7plpAI4iRMHmNFSKigaR7IVJkZiwjgYBHmJ/hKq7YxG7Xz1XTHokwnOl2nNCuq30jlKQqpqFCe0UhUQfapxWQaCHsromnilkdsptrqcoJjqVG06qpNesgYlWtrm8X6x9hXNLHRdZAyu0GZWdVwg4+aVbElD/SD6KaTQ9orrUY3eSEDmybQr8RibFZX0nvnmmVgNxuJLWgNcQAZAtH5uVo4T2hrsYGtqwBMC28kndxKwa2JaWiNUOcWp8E/Q/J/Zo7d2MKVQNa4uD25m23Go9rRbk0eayzQA1XWYjGtd2eJDZp0jWZB3lrx2I5E9oDyh3BZ1LYTXupubU93UzkuIu3s++9pjQ5JPi0rsx5aXyOWUPoM9ntnBtB9UjMXBzGMcJa4taajHuvOUOpEcCbcUbsLAYgYt7XjM4sdnc4HLLmCo3M6LXyjrZE+ydPtqj6zu7RBY1rYJgU3t7No3EQXAnmeK3age7GYW4lrqocAe7LQ5gd1bTMTO9ck8jtotGGkWbT2ZToua/vd51OmYIOUGsXAA6zleZ6IzYuzhTY5lVjQGVD2RBkd9mUmRoT3teKJxeHY94MBwLy+Ike6ygmdAe6Y8FoPDXMyxLbbxoQZnwMi3BcjlqjoUdmHtTCZcO0FheGPZmZAh2Z8vmRb4rj9UKzYOyH0KNQ1DmcXvJmIIkNpk9GgjhmRGIY7tnsAmk9j7i/vC5pbY62Ljwsme1wZb3hzU2mZ+HtB3zzgNK1uqNW7MdlMitVaxggvD3xOppVQQZJvIjxKHYwG+WW1Gsgz8NQmo0yDzbU81tDCN7QhsyXk6iBFKA50/HZ2jbCVZXws02uzd4ucQQD+s7fpe8pnKgcTnsPssnA1mjvVHvzNA+Ls3VwwujS5pz0WFisDTZTb2RzvdVdTFQmAC0gtLBvuQMxEWNl3FXs2fSHNYMwpgXc4g0wQRLdAD3z/muSripUbRyEUxDXPloDW5mio52nGoABqY8SqwmxJRo1HYBucYl1mOpPEg6OeYBHgyp6LG2JQe1lWWiWPbkzfph3Z1YG+GG/CAum229zsAWspSO64NJ7xHbERAvHwm3ghcXWcyvRpvbJJJfVPwsFVoY5jb90lzek80im6DxQFsvZgpHE0JJrNa18D4WuZUBYQd5Ac2eTyFpMpj3mQQC9mIm/xNqh8307jw390rXGE7PF1XgD3rM7yYs5rQ0NA1Am5PGBuU9nFj9BDnMuOUsaXX3WB6FJKd7GSAdtsa6kHOaMwrAMzb3Pfmy6WaHFpPIFYPtHhIqOqk973YEfqObmkcYdT81121zFP4RmGVzTaC8OJDfJjfMLGx9GmXv7QGA/OObKbsOx4HjbyTQlRpRMats/PjaLWWy5mCxE/R/gd4EZENttpp4DCsOriXu8e8T/ADrq6+Bea2aIqCrFrd1/Yj5U3eqzfaDYxr0KYBAcymwtnQTUh0+DQqQyfJWTlDTOP2ec1Ouz9QVG+NIyf+Bz1RiMOGspumc4cY4ZXlv2LT9l8OQ5xeBDvdCdQXVGU3+H9ZHmnGEIrYSi4BxiqwjUF3a1miOoC6vJUnRHho551RNnU8bgnU63ZOIJBa0kaS4A246671N2D79ZhP8AVNqGQNTTcGjzJXT5FRDgyAa7KXR3QQ0ndJBIHkD5KGdbuDw7nYNlENPv+1qgwSM1KBSE7pFOoP31z2MomnkkzmY2pHAPuAecQeqEcik2jODRZ2ispgumBMAuMbgIk+oUMVhclbIJeDkLYsXNe0ObpvIcEd7L0c2IyuMDI8OkbnDI4crPJ6IymkrMoNugMVUXhmlzXuGjAC6+4uDR6kIDG4KpRdlqtLDzGu6Ufsx/9HxMfo0vWsJ+SSbTjaHinewao9UOrovZuH7WtSYdH1GNPgXAH0KzMYIcY0kx4TZQtXRdEK9ayzalXvIiq4wjMZSZU2aKraTQ+lXFKpUaIzMfTzMzDQuzNN+YSt0MgQ4iyhmWazFIgVvzKegHZ0sO12GqUSYFJ/a1HAyS9oyVWjdbPTaOPeK6P2UwhdQc2BTdlLi2DIefdkwfhzBhB5OOkrM2076MRUyhrK9Uipl7zMj6XfBzb8xNjHwNsukwL5e9kjKKdMvLTdr2uFRrW/qw2R15RGctBjHZRs/AihVoUGh0O7SjULR+gztXuB4uc5n+7C6OuW9rXeLPpta2wFu07wI43m+6SqMO92Zpzh8ZySBvc9pZrp3HEZuARVNkZhJJMPJHjP8AKQPBviuWUi8Y0aFGiwsLRYNJIGlrgzykuQ1AubQGYy5rcpMWIDg4nrKTK4zkXE2N90uebcbxzkKGJcHMAjuwSQCb6Tfwt1UmyiRY8DOwzfK99hxptYXEdVTgZpUmgxnhodI1efiNhzt+0FLDVvdNdEl3dI5GxjyUS12p1kZPEgXHgGkoKfoPEfGMDXZ3CXODm05BsIkAniSAD0CepU7TCEkxn+tYED6xvyabbwYQmIrOqGq2wl3uzeQ6G5fAEiP3ZV2Pf2WHbTYJLstNhtAe8VHFx4C1+RTXYpb9HY9tUm4NINcIsWgOcADqSBbiudxeBOJDCIpMaajnOOaYy5Q7LJEySADoBrqugFXLh2yTEAGBfKJFhvH2FC4jA06YLzPZtDmljQYJqPa5xDd5gBoPIpoyoVxLMVinAP7LuhlAlriCRngFjTxIADo8Vk7OoBlUuruGUhgZTImSwuLKpn62RhPPKZ3I3au1hToVqz25hMNYfhIc+myJGom/PNCw9tMfUxuDbIbTaXOqOm16vZkHgS0saB+tATxVis7fFU97hLvgBgRBc0Exw+5C4bDBmIYbgdmWga6ugNn90noFo4lnw8DbwBEuLvKOqFGJz1aBbdplzyRp7slgncZPzUb0UoF2gzMxzh8dOq14buhrmujwLKZ81j4/CZ34kNkloqMA/bfTLD50XLYLgXmSIzsDp1Iccg0/bI6rnfaet2EvYe9Uq0J4ltOqS4nxc4D90qkH6EkdPXaWvZf+se6J4N7RzSPAkDqsOsH1KFUNiXUyxnLMAAT4Fx8lvYzD56jRMZQzdcTV3HdIaRPNY21sIBh8UGz3i6k0byew3cBIPkUEzGdhaHZVXSJeHU3NAjKX1sRlLujml3RBYPCim0Yl4B77qDCT8JdVxHaOjjEDqTuXSYfClpoPJEFnvSRJzmpTOXxa5z4O7Mg9v7NDMM5rYAa9r985qhr5rxxqi26CnU9gcdHnuNBIwdTe5jWO/apPyt/4DTU8B2rq+ILWntCQIIg5n4mnAPVdVR9mJdhWEH3eJzcJotp0AXfxNb/Es6nUe76RUpNGbEVPo+HJs4kvqOrYh3hLr7rforqWRVX97IOGzpdkVAatdrRAZXFKjBtak2oI3d4Goecjgsuj7PB20KlQtvh3U3CmYLXUuyy07bu9TMzuIV7qzWMmm3IaOOogEfXyMo0XFxO6KgAHBaGINOhUrB5OatTykzfsqXdqPnW3akj9nkocmnopxs5zb+DpCthalNvcfhajmgjRzab6jI5jOP4VjUnf0zEZbZqVZ7fB9PO3+YLvsXsZrm4NpI/o2dj7asc19KfCWOK5HZ+zwDVr1Q5rGYKiC4AfFUYxkCdTlE+B8E8cnxoVw2Vf6SjlxTQTJhxn9qoXfasvZjSMLiiWkA06TmyNR24EjlMjoi/9IOINWvRgHNNen4luJe1voQugrbBfVwxZRcx4FI0GkOADeyr0Sc8wR/3jin58YJCcbkzkfZirOMo8n5v4QXadFm4TCVq7gykwvcRoBPUnQDmVtezOznsxwY4w0CvNQhwZ3KbwXyR8IMKHtZtQMq1cNQHZUWvMhljUMzmedSBNm6AIOXy0Mloy8X7NYwD+pceTC156hjiQqvZuo8vrYN+cCvTeOzdLffMbnpOg6GWBs/rLPqngb7o1WrhNrYrDNoVqsVKfblrW1hmex1EsLy0nvU4zRYjmEX1sKOP7W/3ohuNMblP2vw3ZY7EU2iGtqvyj9UuzN9CFlhw4BWTFPeDTDqddrgHN7BhykSJGHkGDaZuiNkUxmfYf1FHd/wClKSS43+pT2bOx6YmhYfAN392VrVWDtRYagdI0TpKEuy0RRf8AdP8AO77k9doyutw+TUklFjoHwLR2VK29vyKbaYs3/Dqf8uokkghn0CN/tvl6UrI3bv8AZqn7TfV7Wn0JHgUklReibJ0aYLHAgR3rR/ePUsQwZNPyAyEkkQ+jkfbn+xVhuDMLA4S98ofaIvQG47Sg8wHSAUkl0L9SMuz0LFfY75BV0d35+vHyTpLlKoxcQ0Zqhi/bUP5x9yw/aJgOKw4IBBOHkG4P9IqbupSSVcf7IWfR1u0BNUT/AOJQ/wDsfmsPHGauIBuBWpgA6QcKZEdSmSQiZh21/wCr8Jjl7ymg9uf2ap/7sjp9I0SSQ9m9BTT/AEnD/wDyB07NtvQeS5p7AHGABlwtDLFsuYOzRwnM7+I8UySrAWRoYymBQdAF8RSJtvNbDSU3tCwGtVJAMbPxMT/jEfJJJZ9g9GvriMRP/lcN/PUWN7XNjZ1QCw+i4cwLCe0YJ8gB0CSSEewsyPaOkPpGBMCTjK0mP76mfmtb2Mtstx3mtc774mDfmEklbJ+iEj2aO1mDtsRYf2V46GvUkdYHkF5p7QtHbY79qn/M1JJDH2aXRyxXebaaPpWEEWO0MRI4yKEz4yfNJJPPsETgf9Io/wC0Kv7NH/kU1zKZJUj0gM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1508" name="Picture 4" descr="http://www.lajkam.com/wp-content/uploads/2011/07/ljepote-nase-zemlje-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85226" y="0"/>
            <a:ext cx="10920383" cy="6858000"/>
          </a:xfrm>
          <a:prstGeom prst="rect">
            <a:avLst/>
          </a:prstGeom>
          <a:noFill/>
        </p:spPr>
      </p:pic>
      <p:pic>
        <p:nvPicPr>
          <p:cNvPr id="21510" name="Picture 6" descr="http://www.imotski.net/wp-content/uploads/2009/02/plitvice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90600" y="0"/>
            <a:ext cx="10363200" cy="6894163"/>
          </a:xfrm>
          <a:prstGeom prst="rect">
            <a:avLst/>
          </a:prstGeom>
          <a:noFill/>
        </p:spPr>
      </p:pic>
      <p:pic>
        <p:nvPicPr>
          <p:cNvPr id="21512" name="Picture 8" descr="http://ayay.co.uk/backgrounds/nature/natural_phenomenon/Colorado-Plateau-Paria-Canyon-Utah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28600" y="-171449"/>
            <a:ext cx="9372600" cy="7029450"/>
          </a:xfrm>
          <a:prstGeom prst="rect">
            <a:avLst/>
          </a:prstGeom>
          <a:noFill/>
        </p:spPr>
      </p:pic>
      <p:pic>
        <p:nvPicPr>
          <p:cNvPr id="21514" name="Picture 10" descr="http://www.1info2.com/DATA/as6Ls0zDNg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457200" y="-200027"/>
            <a:ext cx="9410700" cy="7058027"/>
          </a:xfrm>
          <a:prstGeom prst="rect">
            <a:avLst/>
          </a:prstGeom>
          <a:noFill/>
        </p:spPr>
      </p:pic>
      <p:pic>
        <p:nvPicPr>
          <p:cNvPr id="21516" name="Picture 12" descr="slik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032734" y="-304800"/>
            <a:ext cx="10786334" cy="7162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ONO ŠTO ZEMLJU ČINI POSEBNOM SU: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hr-HR" dirty="0" smtClean="0"/>
              <a:t>BOGATSTVO BILJNOG I ŽIVOTINJSKOG SVIJETA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489</Words>
  <Application>Microsoft Office PowerPoint</Application>
  <PresentationFormat>On-screen Show (4:3)</PresentationFormat>
  <Paragraphs>78</Paragraphs>
  <Slides>29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MJESTO: OSNOVNA ŠKOLA MARE ŠVEL GAMIRŠEK, VRBANJA</vt:lpstr>
      <vt:lpstr>Z E M LJ A </vt:lpstr>
      <vt:lpstr>Z E M LJ A  </vt:lpstr>
      <vt:lpstr>ZEMLJA SE SATSTOJI DO NEKOLIKO SLOJEVA</vt:lpstr>
      <vt:lpstr>ZEMLJA IMA JEDAN PRIRODNI SATELIT MJESEC</vt:lpstr>
      <vt:lpstr>ONO ŠTO ZEMLJU ČINI POSEBNOM SU:</vt:lpstr>
      <vt:lpstr>Slide 8</vt:lpstr>
      <vt:lpstr>ONO ŠTO ZEMLJU ČINI POSEBNOM SU:</vt:lpstr>
      <vt:lpstr>Slide 10</vt:lpstr>
      <vt:lpstr>NA ZEMLJI DANAS ŽIVI OKO 7 MILIJARDI LJUDI</vt:lpstr>
      <vt:lpstr>MEĐUTIM</vt:lpstr>
      <vt:lpstr>Slide 13</vt:lpstr>
      <vt:lpstr>Slide 14</vt:lpstr>
      <vt:lpstr>Slide 15</vt:lpstr>
      <vt:lpstr>Slide 16</vt:lpstr>
      <vt:lpstr>NAJVEĆI ZAGAĐIVAČI U ZRAKA U SVIJETU</vt:lpstr>
      <vt:lpstr>POVEČANJE KOLIČINE CO2 U POSLJEDNIH 60 GODINA</vt:lpstr>
      <vt:lpstr>Slide 19</vt:lpstr>
      <vt:lpstr>RIJEŠENJE </vt:lpstr>
      <vt:lpstr>DESET ZAPOVIJEDI PRIJATELJA PRIRODE </vt:lpstr>
      <vt:lpstr>EKO PORUKE</vt:lpstr>
      <vt:lpstr>EKO KODEKS</vt:lpstr>
      <vt:lpstr>EKO PORUKE</vt:lpstr>
      <vt:lpstr>MOLITVA PRIRODE</vt:lpstr>
      <vt:lpstr>EKO PORUKE</vt:lpstr>
      <vt:lpstr>EKO PORUKE</vt:lpstr>
      <vt:lpstr>EKO PORUKE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MJESTO: OSNOVNA ŠKOLA MARE ŠVEL GAMIRŠEK, VRBANJA</dc:title>
  <dc:creator>Ivan Sambol</dc:creator>
  <cp:lastModifiedBy>Ivan Sambol</cp:lastModifiedBy>
  <cp:revision>14</cp:revision>
  <dcterms:created xsi:type="dcterms:W3CDTF">2006-08-16T00:00:00Z</dcterms:created>
  <dcterms:modified xsi:type="dcterms:W3CDTF">2014-04-22T01:24:21Z</dcterms:modified>
</cp:coreProperties>
</file>